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30"/>
  </p:notesMasterIdLst>
  <p:sldIdLst>
    <p:sldId id="256" r:id="rId2"/>
    <p:sldId id="257" r:id="rId3"/>
    <p:sldId id="258" r:id="rId4"/>
    <p:sldId id="259" r:id="rId5"/>
    <p:sldId id="261" r:id="rId6"/>
    <p:sldId id="263" r:id="rId7"/>
    <p:sldId id="265" r:id="rId8"/>
    <p:sldId id="267" r:id="rId9"/>
    <p:sldId id="269" r:id="rId10"/>
    <p:sldId id="273" r:id="rId11"/>
    <p:sldId id="271" r:id="rId12"/>
    <p:sldId id="274" r:id="rId13"/>
    <p:sldId id="275" r:id="rId14"/>
    <p:sldId id="276" r:id="rId15"/>
    <p:sldId id="277" r:id="rId16"/>
    <p:sldId id="292" r:id="rId17"/>
    <p:sldId id="278" r:id="rId18"/>
    <p:sldId id="279" r:id="rId19"/>
    <p:sldId id="294" r:id="rId20"/>
    <p:sldId id="289" r:id="rId21"/>
    <p:sldId id="281" r:id="rId22"/>
    <p:sldId id="283" r:id="rId23"/>
    <p:sldId id="285" r:id="rId24"/>
    <p:sldId id="287" r:id="rId25"/>
    <p:sldId id="288" r:id="rId26"/>
    <p:sldId id="290" r:id="rId27"/>
    <p:sldId id="291" r:id="rId28"/>
    <p:sldId id="295" r:id="rId29"/>
  </p:sldIdLst>
  <p:sldSz cx="9144000" cy="6858000" type="screen4x3"/>
  <p:notesSz cx="6858000" cy="9144000"/>
  <p:defaultTextStyle>
    <a:defPPr>
      <a:defRPr lang="ar-OM"/>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79750" autoAdjust="0"/>
  </p:normalViewPr>
  <p:slideViewPr>
    <p:cSldViewPr>
      <p:cViewPr varScale="1">
        <p:scale>
          <a:sx n="38" d="100"/>
          <a:sy n="38" d="100"/>
        </p:scale>
        <p:origin x="-88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en-US"/>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9E45294D-34B9-4475-9365-0345EA389415}" type="datetimeFigureOut">
              <a:rPr lang="en-US" smtClean="0"/>
              <a:pPr/>
              <a:t>2/27/2012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en-US"/>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357272-6472-4287-847B-A2A92126F70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en.wikipedia.org/wiki/Cellulitis"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en.wikipedia.org/wiki/Ludwig's_angina"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wisegeek.com/what-is-inflammation.htm"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www.wisegeek.com/what-is-the-immune-system.htm"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ar-OM" dirty="0" smtClean="0"/>
              <a:t> </a:t>
            </a:r>
            <a:r>
              <a:rPr lang="en-US" dirty="0" smtClean="0"/>
              <a:t> - </a:t>
            </a:r>
            <a:r>
              <a:rPr lang="en-US" sz="1200" kern="1200" baseline="0" dirty="0" smtClean="0">
                <a:solidFill>
                  <a:schemeClr val="tx1"/>
                </a:solidFill>
                <a:latin typeface="+mn-lt"/>
                <a:ea typeface="+mn-ea"/>
                <a:cs typeface="+mn-cs"/>
              </a:rPr>
              <a:t>A </a:t>
            </a:r>
            <a:r>
              <a:rPr lang="en-US" sz="1200" b="1" kern="1200" baseline="0" dirty="0" smtClean="0">
                <a:solidFill>
                  <a:schemeClr val="tx1"/>
                </a:solidFill>
                <a:latin typeface="+mn-lt"/>
                <a:ea typeface="+mn-ea"/>
                <a:cs typeface="+mn-cs"/>
              </a:rPr>
              <a:t>tracheotomy </a:t>
            </a:r>
            <a:r>
              <a:rPr lang="en-US" sz="1200" kern="1200" baseline="0" dirty="0" smtClean="0">
                <a:solidFill>
                  <a:schemeClr val="tx1"/>
                </a:solidFill>
                <a:latin typeface="+mn-lt"/>
                <a:ea typeface="+mn-ea"/>
                <a:cs typeface="+mn-cs"/>
              </a:rPr>
              <a:t>is generally described as a procedure that involves opening</a:t>
            </a:r>
          </a:p>
          <a:p>
            <a:pPr algn="l"/>
            <a:r>
              <a:rPr lang="en-US" sz="1200" kern="1200" baseline="0" dirty="0" smtClean="0">
                <a:solidFill>
                  <a:schemeClr val="tx1"/>
                </a:solidFill>
                <a:latin typeface="+mn-lt"/>
                <a:ea typeface="+mn-ea"/>
                <a:cs typeface="+mn-cs"/>
              </a:rPr>
              <a:t>the trachea. A </a:t>
            </a:r>
            <a:r>
              <a:rPr lang="en-US" sz="1200" b="1" kern="1200" baseline="0" dirty="0" err="1" smtClean="0">
                <a:solidFill>
                  <a:schemeClr val="tx1"/>
                </a:solidFill>
                <a:latin typeface="+mn-lt"/>
                <a:ea typeface="+mn-ea"/>
                <a:cs typeface="+mn-cs"/>
              </a:rPr>
              <a:t>tracheostomy</a:t>
            </a:r>
            <a:r>
              <a:rPr lang="en-US" sz="1200" b="1" kern="1200" baseline="0" dirty="0" smtClean="0">
                <a:solidFill>
                  <a:schemeClr val="tx1"/>
                </a:solidFill>
                <a:latin typeface="+mn-lt"/>
                <a:ea typeface="+mn-ea"/>
                <a:cs typeface="+mn-cs"/>
              </a:rPr>
              <a:t> is a procedure that</a:t>
            </a:r>
          </a:p>
          <a:p>
            <a:pPr algn="l"/>
            <a:r>
              <a:rPr lang="en-US" sz="1200" kern="1200" baseline="0" dirty="0" smtClean="0">
                <a:solidFill>
                  <a:schemeClr val="tx1"/>
                </a:solidFill>
                <a:latin typeface="+mn-lt"/>
                <a:ea typeface="+mn-ea"/>
                <a:cs typeface="+mn-cs"/>
              </a:rPr>
              <a:t>exteriorizes the trachea to the cervical skin, resulting in</a:t>
            </a:r>
          </a:p>
          <a:p>
            <a:pPr algn="l"/>
            <a:r>
              <a:rPr lang="en-US" sz="1200" kern="1200" baseline="0" dirty="0" smtClean="0">
                <a:solidFill>
                  <a:schemeClr val="tx1"/>
                </a:solidFill>
                <a:latin typeface="+mn-lt"/>
                <a:ea typeface="+mn-ea"/>
                <a:cs typeface="+mn-cs"/>
              </a:rPr>
              <a:t>a more permanent tracheal </a:t>
            </a:r>
            <a:r>
              <a:rPr lang="en-US" sz="1200" kern="1200" baseline="0" dirty="0" err="1" smtClean="0">
                <a:solidFill>
                  <a:schemeClr val="tx1"/>
                </a:solidFill>
                <a:latin typeface="+mn-lt"/>
                <a:ea typeface="+mn-ea"/>
                <a:cs typeface="+mn-cs"/>
              </a:rPr>
              <a:t>cutaneous</a:t>
            </a:r>
            <a:r>
              <a:rPr lang="en-US" sz="1200" kern="1200" baseline="0" dirty="0" smtClean="0">
                <a:solidFill>
                  <a:schemeClr val="tx1"/>
                </a:solidFill>
                <a:latin typeface="+mn-lt"/>
                <a:ea typeface="+mn-ea"/>
                <a:cs typeface="+mn-cs"/>
              </a:rPr>
              <a:t> fistula; therefore,</a:t>
            </a:r>
          </a:p>
          <a:p>
            <a:pPr algn="l"/>
            <a:r>
              <a:rPr lang="en-US" sz="1200" kern="1200" baseline="0" dirty="0" smtClean="0">
                <a:solidFill>
                  <a:schemeClr val="tx1"/>
                </a:solidFill>
                <a:latin typeface="+mn-lt"/>
                <a:ea typeface="+mn-ea"/>
                <a:cs typeface="+mn-cs"/>
              </a:rPr>
              <a:t>the term </a:t>
            </a:r>
            <a:r>
              <a:rPr lang="en-US" sz="1200" kern="1200" baseline="0" dirty="0" err="1" smtClean="0">
                <a:solidFill>
                  <a:schemeClr val="tx1"/>
                </a:solidFill>
                <a:latin typeface="+mn-lt"/>
                <a:ea typeface="+mn-ea"/>
                <a:cs typeface="+mn-cs"/>
              </a:rPr>
              <a:t>tracheostomy</a:t>
            </a:r>
            <a:r>
              <a:rPr lang="en-US" sz="1200" kern="1200" baseline="0" dirty="0" smtClean="0">
                <a:solidFill>
                  <a:schemeClr val="tx1"/>
                </a:solidFill>
                <a:latin typeface="+mn-lt"/>
                <a:ea typeface="+mn-ea"/>
                <a:cs typeface="+mn-cs"/>
              </a:rPr>
              <a:t> should be reserved for these particular</a:t>
            </a:r>
          </a:p>
          <a:p>
            <a:pPr algn="l"/>
            <a:r>
              <a:rPr lang="en-US" sz="1200" kern="1200" baseline="0" dirty="0" smtClean="0">
                <a:solidFill>
                  <a:schemeClr val="tx1"/>
                </a:solidFill>
                <a:latin typeface="+mn-lt"/>
                <a:ea typeface="+mn-ea"/>
                <a:cs typeface="+mn-cs"/>
              </a:rPr>
              <a:t>procedures.</a:t>
            </a:r>
            <a:endParaRPr lang="en-US" dirty="0" smtClean="0"/>
          </a:p>
          <a:p>
            <a:pPr algn="l"/>
            <a:endParaRPr lang="en-US" sz="1200" b="1"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6357272-6472-4287-847B-A2A92126F706}"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sz="1200" b="1" i="0" kern="1200" dirty="0" smtClean="0">
                <a:solidFill>
                  <a:schemeClr val="tx1"/>
                </a:solidFill>
                <a:latin typeface="+mn-lt"/>
                <a:ea typeface="+mn-ea"/>
                <a:cs typeface="+mn-cs"/>
              </a:rPr>
              <a:t>laryngeal web</a:t>
            </a:r>
            <a:r>
              <a:rPr lang="en-US" sz="1200" b="0" i="0" kern="1200" dirty="0" smtClean="0">
                <a:solidFill>
                  <a:schemeClr val="tx1"/>
                </a:solidFill>
                <a:latin typeface="+mn-lt"/>
                <a:ea typeface="+mn-ea"/>
                <a:cs typeface="+mn-cs"/>
              </a:rPr>
              <a:t> a common congenital malformation of the larynx, ranging from a thin, translucent diaphragm to a thicker, more fibrotic </a:t>
            </a:r>
            <a:r>
              <a:rPr lang="ar-JO" sz="1200" b="0" i="0" kern="1200" dirty="0" smtClean="0">
                <a:solidFill>
                  <a:schemeClr val="tx1"/>
                </a:solidFill>
                <a:latin typeface="+mn-lt"/>
                <a:ea typeface="+mn-ea"/>
                <a:cs typeface="+mn-cs"/>
              </a:rPr>
              <a:t/>
            </a:r>
            <a:br>
              <a:rPr lang="ar-JO"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obstruction; it is spread between the vocal folds near the anterior </a:t>
            </a:r>
            <a:r>
              <a:rPr lang="en-US" sz="1200" b="0" i="0" kern="1200" dirty="0" err="1" smtClean="0">
                <a:solidFill>
                  <a:schemeClr val="tx1"/>
                </a:solidFill>
                <a:latin typeface="+mn-lt"/>
                <a:ea typeface="+mn-ea"/>
                <a:cs typeface="+mn-cs"/>
              </a:rPr>
              <a:t>commissure</a:t>
            </a:r>
            <a:r>
              <a:rPr lang="en-US" sz="1200" b="0" i="0" kern="1200" dirty="0" smtClean="0">
                <a:solidFill>
                  <a:schemeClr val="tx1"/>
                </a:solidFill>
                <a:latin typeface="+mn-lt"/>
                <a:ea typeface="+mn-ea"/>
                <a:cs typeface="+mn-cs"/>
              </a:rPr>
              <a:t> and may cause hoarseness, </a:t>
            </a:r>
            <a:r>
              <a:rPr lang="en-US" sz="1200" b="0" i="0" kern="1200" dirty="0" err="1" smtClean="0">
                <a:solidFill>
                  <a:schemeClr val="tx1"/>
                </a:solidFill>
                <a:latin typeface="+mn-lt"/>
                <a:ea typeface="+mn-ea"/>
                <a:cs typeface="+mn-cs"/>
              </a:rPr>
              <a:t>aphonia</a:t>
            </a:r>
            <a:r>
              <a:rPr lang="en-US" sz="1200" b="0" i="0" kern="1200" dirty="0" smtClean="0">
                <a:solidFill>
                  <a:schemeClr val="tx1"/>
                </a:solidFill>
                <a:latin typeface="+mn-lt"/>
                <a:ea typeface="+mn-ea"/>
                <a:cs typeface="+mn-cs"/>
              </a:rPr>
              <a:t>, and other symptoms.</a:t>
            </a:r>
            <a:br>
              <a:rPr lang="en-US" sz="1200" b="0" i="0" kern="1200" dirty="0" smtClean="0">
                <a:solidFill>
                  <a:schemeClr val="tx1"/>
                </a:solidFill>
                <a:latin typeface="+mn-lt"/>
                <a:ea typeface="+mn-ea"/>
                <a:cs typeface="+mn-cs"/>
              </a:rPr>
            </a:br>
            <a:r>
              <a:rPr lang="en-US" sz="1200" b="1" i="0" kern="1200" dirty="0" err="1" smtClean="0">
                <a:solidFill>
                  <a:schemeClr val="tx1"/>
                </a:solidFill>
                <a:latin typeface="+mn-lt"/>
                <a:ea typeface="+mn-ea"/>
                <a:cs typeface="+mn-cs"/>
              </a:rPr>
              <a:t>Vallecular</a:t>
            </a:r>
            <a:r>
              <a:rPr lang="en-US" sz="1200" b="1" i="0" kern="1200" dirty="0" smtClean="0">
                <a:solidFill>
                  <a:schemeClr val="tx1"/>
                </a:solidFill>
                <a:latin typeface="+mn-lt"/>
                <a:ea typeface="+mn-ea"/>
                <a:cs typeface="+mn-cs"/>
              </a:rPr>
              <a:t> Cyst</a:t>
            </a:r>
          </a:p>
          <a:p>
            <a:r>
              <a:rPr lang="en-US" sz="1200" b="0" i="0" kern="1200" dirty="0" smtClean="0">
                <a:solidFill>
                  <a:schemeClr val="tx1"/>
                </a:solidFill>
                <a:latin typeface="+mn-lt"/>
                <a:ea typeface="+mn-ea"/>
                <a:cs typeface="+mn-cs"/>
              </a:rPr>
              <a:t>Salivary retention cysts, such as </a:t>
            </a:r>
            <a:r>
              <a:rPr lang="en-US" sz="1200" b="0" i="0" kern="1200" dirty="0" err="1" smtClean="0">
                <a:solidFill>
                  <a:schemeClr val="tx1"/>
                </a:solidFill>
                <a:latin typeface="+mn-lt"/>
                <a:ea typeface="+mn-ea"/>
                <a:cs typeface="+mn-cs"/>
              </a:rPr>
              <a:t>vallecular</a:t>
            </a:r>
            <a:r>
              <a:rPr lang="en-US" sz="1200" b="0" i="0" kern="1200" dirty="0" smtClean="0">
                <a:solidFill>
                  <a:schemeClr val="tx1"/>
                </a:solidFill>
                <a:latin typeface="+mn-lt"/>
                <a:ea typeface="+mn-ea"/>
                <a:cs typeface="+mn-cs"/>
              </a:rPr>
              <a:t> cysts or </a:t>
            </a:r>
            <a:r>
              <a:rPr lang="en-US" sz="1200" b="0" i="0" kern="1200" dirty="0" err="1" smtClean="0">
                <a:solidFill>
                  <a:schemeClr val="tx1"/>
                </a:solidFill>
                <a:latin typeface="+mn-lt"/>
                <a:ea typeface="+mn-ea"/>
                <a:cs typeface="+mn-cs"/>
              </a:rPr>
              <a:t>saccular</a:t>
            </a:r>
            <a:r>
              <a:rPr lang="en-US" sz="1200" b="0" i="0" kern="1200" dirty="0" smtClean="0">
                <a:solidFill>
                  <a:schemeClr val="tx1"/>
                </a:solidFill>
                <a:latin typeface="+mn-lt"/>
                <a:ea typeface="+mn-ea"/>
                <a:cs typeface="+mn-cs"/>
              </a:rPr>
              <a:t> cysts, can be confused with </a:t>
            </a:r>
            <a:r>
              <a:rPr lang="en-US" sz="1200" b="0" i="0" kern="1200" dirty="0" err="1" smtClean="0">
                <a:solidFill>
                  <a:schemeClr val="tx1"/>
                </a:solidFill>
                <a:latin typeface="+mn-lt"/>
                <a:ea typeface="+mn-ea"/>
                <a:cs typeface="+mn-cs"/>
              </a:rPr>
              <a:t>endolaryngeal</a:t>
            </a:r>
            <a:r>
              <a:rPr lang="en-US" sz="1200" b="0" i="0" kern="1200" dirty="0" smtClean="0">
                <a:solidFill>
                  <a:schemeClr val="tx1"/>
                </a:solidFill>
                <a:latin typeface="+mn-lt"/>
                <a:ea typeface="+mn-ea"/>
                <a:cs typeface="+mn-cs"/>
              </a:rPr>
              <a:t> lymphatic cysts. Laser excision can be performed with removal of the cyst lining. Recurrence is rare if the lining is removed.</a:t>
            </a:r>
          </a:p>
          <a:p>
            <a:endParaRPr lang="ar-SA" dirty="0"/>
          </a:p>
        </p:txBody>
      </p:sp>
      <p:sp>
        <p:nvSpPr>
          <p:cNvPr id="4" name="عنصر نائب لرقم الشريحة 3"/>
          <p:cNvSpPr>
            <a:spLocks noGrp="1"/>
          </p:cNvSpPr>
          <p:nvPr>
            <p:ph type="sldNum" sz="quarter" idx="10"/>
          </p:nvPr>
        </p:nvSpPr>
        <p:spPr/>
        <p:txBody>
          <a:bodyPr/>
          <a:lstStyle/>
          <a:p>
            <a:fld id="{F010A438-460D-42DF-9203-DFACA6D11AB9}" type="slidenum">
              <a:rPr lang="ar-SA" smtClean="0"/>
              <a:pPr/>
              <a:t>5</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pPr marL="0" marR="0" indent="0" algn="r" defTabSz="914400" rtl="1" eaLnBrk="1" fontAlgn="auto" latinLnBrk="0" hangingPunct="1">
              <a:lnSpc>
                <a:spcPct val="100000"/>
              </a:lnSpc>
              <a:spcBef>
                <a:spcPts val="0"/>
              </a:spcBef>
              <a:spcAft>
                <a:spcPts val="0"/>
              </a:spcAft>
              <a:buClrTx/>
              <a:buSzTx/>
              <a:buFontTx/>
              <a:buNone/>
              <a:tabLst/>
              <a:defRPr/>
            </a:pPr>
            <a:r>
              <a:rPr lang="en-US" sz="1200" b="0" i="0" kern="1200" dirty="0" smtClean="0">
                <a:solidFill>
                  <a:schemeClr val="tx1"/>
                </a:solidFill>
                <a:latin typeface="+mn-lt"/>
                <a:ea typeface="+mn-ea"/>
                <a:cs typeface="+mn-cs"/>
              </a:rPr>
              <a:t>is a serious, potentially life-threatening </a:t>
            </a:r>
            <a:r>
              <a:rPr lang="en-US" sz="1200" b="0" i="0" u="none" strike="noStrike" kern="1200" dirty="0" err="1" smtClean="0">
                <a:solidFill>
                  <a:schemeClr val="tx1"/>
                </a:solidFill>
                <a:latin typeface="+mn-lt"/>
                <a:ea typeface="+mn-ea"/>
                <a:cs typeface="+mn-cs"/>
                <a:hlinkClick r:id="rId3" tooltip="Cellulitis"/>
              </a:rPr>
              <a:t>cellulitis</a:t>
            </a:r>
            <a:r>
              <a:rPr lang="en-US" sz="1200" b="0" i="0" u="none" strike="noStrike" kern="1200" baseline="30000" smtClean="0">
                <a:solidFill>
                  <a:schemeClr val="tx1"/>
                </a:solidFill>
                <a:latin typeface="+mn-lt"/>
                <a:ea typeface="+mn-ea"/>
                <a:cs typeface="+mn-cs"/>
                <a:hlinkClick r:id="rId4"/>
              </a:rPr>
              <a:t>[1]</a:t>
            </a:r>
            <a:r>
              <a:rPr lang="en-US" sz="1200" b="0" i="0" kern="1200" smtClean="0">
                <a:solidFill>
                  <a:schemeClr val="tx1"/>
                </a:solidFill>
                <a:latin typeface="+mn-lt"/>
                <a:ea typeface="+mn-ea"/>
                <a:cs typeface="+mn-cs"/>
              </a:rPr>
              <a:t>, or connective tissue infection, of the floor of the mouth, usually occurring in adults- -</a:t>
            </a:r>
            <a:r>
              <a:rPr lang="en-US" sz="1200" b="1" smtClean="0">
                <a:solidFill>
                  <a:schemeClr val="accent4">
                    <a:lumMod val="75000"/>
                  </a:schemeClr>
                </a:solidFill>
                <a:latin typeface="Calisto MT" pitchFamily="18" charset="0"/>
              </a:rPr>
              <a:t>Ludwig’s angina</a:t>
            </a:r>
          </a:p>
          <a:p>
            <a:endParaRPr lang="ar-SA" dirty="0"/>
          </a:p>
        </p:txBody>
      </p:sp>
      <p:sp>
        <p:nvSpPr>
          <p:cNvPr id="4" name="عنصر نائب لرقم الشريحة 3"/>
          <p:cNvSpPr>
            <a:spLocks noGrp="1"/>
          </p:cNvSpPr>
          <p:nvPr>
            <p:ph type="sldNum" sz="quarter" idx="10"/>
          </p:nvPr>
        </p:nvSpPr>
        <p:spPr/>
        <p:txBody>
          <a:bodyPr/>
          <a:lstStyle/>
          <a:p>
            <a:fld id="{F010A438-460D-42DF-9203-DFACA6D11AB9}" type="slidenum">
              <a:rPr lang="ar-SA" smtClean="0"/>
              <a:pPr/>
              <a:t>6</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Polyneuritis is an </a:t>
            </a:r>
            <a:r>
              <a:rPr lang="en-US" sz="1200" b="0" i="0" kern="1200" dirty="0" smtClean="0">
                <a:solidFill>
                  <a:schemeClr val="tx1"/>
                </a:solidFill>
                <a:latin typeface="+mn-lt"/>
                <a:ea typeface="+mn-ea"/>
                <a:cs typeface="+mn-cs"/>
                <a:hlinkClick r:id="rId3"/>
              </a:rPr>
              <a:t>inflammation</a:t>
            </a:r>
            <a:r>
              <a:rPr lang="en-US" sz="1200" b="0" i="0" kern="1200" dirty="0" smtClean="0">
                <a:solidFill>
                  <a:schemeClr val="tx1"/>
                </a:solidFill>
                <a:latin typeface="+mn-lt"/>
                <a:ea typeface="+mn-ea"/>
                <a:cs typeface="+mn-cs"/>
              </a:rPr>
              <a:t> of multiple nerves at once. It can appear as a complication of a number of different medical conditions, and also on its own in some cases</a:t>
            </a:r>
            <a:br>
              <a:rPr lang="en-US" sz="1200" b="0" i="0" kern="1200" dirty="0" smtClean="0">
                <a:solidFill>
                  <a:schemeClr val="tx1"/>
                </a:solidFill>
                <a:latin typeface="+mn-lt"/>
                <a:ea typeface="+mn-ea"/>
                <a:cs typeface="+mn-cs"/>
              </a:rPr>
            </a:br>
            <a:r>
              <a:rPr lang="en-US" sz="1200" b="0" i="0" kern="1200" dirty="0" smtClean="0">
                <a:solidFill>
                  <a:schemeClr val="tx1"/>
                </a:solidFill>
                <a:latin typeface="+mn-lt"/>
                <a:ea typeface="+mn-ea"/>
                <a:cs typeface="+mn-cs"/>
              </a:rPr>
              <a:t>One example of polyneuritis is acute idiopathic polyneuritis, also known as </a:t>
            </a:r>
            <a:r>
              <a:rPr lang="en-US" sz="1200" b="0" i="0" kern="1200" dirty="0" err="1" smtClean="0">
                <a:solidFill>
                  <a:schemeClr val="tx1"/>
                </a:solidFill>
                <a:latin typeface="+mn-lt"/>
                <a:ea typeface="+mn-ea"/>
                <a:cs typeface="+mn-cs"/>
              </a:rPr>
              <a:t>Guillain-Barre</a:t>
            </a:r>
            <a:r>
              <a:rPr lang="en-US" sz="1200" b="0" i="0" kern="1200" dirty="0" smtClean="0">
                <a:solidFill>
                  <a:schemeClr val="tx1"/>
                </a:solidFill>
                <a:latin typeface="+mn-lt"/>
                <a:ea typeface="+mn-ea"/>
                <a:cs typeface="+mn-cs"/>
              </a:rPr>
              <a:t> syndrome. In this condition, the </a:t>
            </a:r>
            <a:r>
              <a:rPr lang="en-US" sz="1200" b="0" i="0" kern="1200" dirty="0" smtClean="0">
                <a:solidFill>
                  <a:schemeClr val="tx1"/>
                </a:solidFill>
                <a:latin typeface="+mn-lt"/>
                <a:ea typeface="+mn-ea"/>
                <a:cs typeface="+mn-cs"/>
                <a:hlinkClick r:id="rId4"/>
              </a:rPr>
              <a:t>immune system</a:t>
            </a:r>
            <a:r>
              <a:rPr lang="en-US" sz="1200" b="0" i="0" kern="1200" dirty="0" smtClean="0">
                <a:solidFill>
                  <a:schemeClr val="tx1"/>
                </a:solidFill>
                <a:latin typeface="+mn-lt"/>
                <a:ea typeface="+mn-ea"/>
                <a:cs typeface="+mn-cs"/>
              </a:rPr>
              <a:t> starts to attack the myelin which sheathes the nerves in response to stress. </a:t>
            </a:r>
            <a:r>
              <a:rPr lang="en-US" sz="1200" b="0" i="0" kern="1200" dirty="0" err="1" smtClean="0">
                <a:solidFill>
                  <a:schemeClr val="tx1"/>
                </a:solidFill>
                <a:latin typeface="+mn-lt"/>
                <a:ea typeface="+mn-ea"/>
                <a:cs typeface="+mn-cs"/>
              </a:rPr>
              <a:t>Guillain-Barre</a:t>
            </a:r>
            <a:r>
              <a:rPr lang="en-US" sz="1200" b="0" i="0" kern="1200" dirty="0" smtClean="0">
                <a:solidFill>
                  <a:schemeClr val="tx1"/>
                </a:solidFill>
                <a:latin typeface="+mn-lt"/>
                <a:ea typeface="+mn-ea"/>
                <a:cs typeface="+mn-cs"/>
              </a:rPr>
              <a:t> can appear in response to some vaccinations, although this is rare, and it can also occur as a complication of disease.</a:t>
            </a:r>
            <a:endParaRPr lang="ar-SA" dirty="0"/>
          </a:p>
        </p:txBody>
      </p:sp>
      <p:sp>
        <p:nvSpPr>
          <p:cNvPr id="4" name="عنصر نائب لرقم الشريحة 3"/>
          <p:cNvSpPr>
            <a:spLocks noGrp="1"/>
          </p:cNvSpPr>
          <p:nvPr>
            <p:ph type="sldNum" sz="quarter" idx="10"/>
          </p:nvPr>
        </p:nvSpPr>
        <p:spPr/>
        <p:txBody>
          <a:bodyPr/>
          <a:lstStyle/>
          <a:p>
            <a:fld id="{F010A438-460D-42DF-9203-DFACA6D11AB9}" type="slidenum">
              <a:rPr lang="ar-SA" smtClean="0"/>
              <a:pPr/>
              <a:t>9</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dirty="0" smtClean="0"/>
              <a:t>* Otherwise , there is a high risk of late </a:t>
            </a:r>
            <a:r>
              <a:rPr lang="en-US" dirty="0" err="1" smtClean="0"/>
              <a:t>subglottic</a:t>
            </a:r>
            <a:r>
              <a:rPr lang="en-US" dirty="0" smtClean="0"/>
              <a:t> </a:t>
            </a:r>
            <a:r>
              <a:rPr lang="en-US" dirty="0" err="1" smtClean="0"/>
              <a:t>stenosis</a:t>
            </a:r>
            <a:r>
              <a:rPr lang="en-US" dirty="0" smtClean="0"/>
              <a:t>. </a:t>
            </a:r>
            <a:endParaRPr lang="en-US" dirty="0"/>
          </a:p>
        </p:txBody>
      </p:sp>
      <p:sp>
        <p:nvSpPr>
          <p:cNvPr id="4" name="Slide Number Placeholder 3"/>
          <p:cNvSpPr>
            <a:spLocks noGrp="1"/>
          </p:cNvSpPr>
          <p:nvPr>
            <p:ph type="sldNum" sz="quarter" idx="10"/>
          </p:nvPr>
        </p:nvSpPr>
        <p:spPr/>
        <p:txBody>
          <a:bodyPr/>
          <a:lstStyle/>
          <a:p>
            <a:fld id="{E6357272-6472-4287-847B-A2A92126F706}" type="slidenum">
              <a:rPr lang="en-US" smtClean="0"/>
              <a:pPr/>
              <a:t>14</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en-US" dirty="0" smtClean="0"/>
              <a:t>* </a:t>
            </a:r>
            <a:r>
              <a:rPr lang="en-US" sz="1200" kern="1200" baseline="0" dirty="0" smtClean="0">
                <a:solidFill>
                  <a:schemeClr val="tx1"/>
                </a:solidFill>
                <a:latin typeface="+mn-lt"/>
                <a:ea typeface="+mn-ea"/>
                <a:cs typeface="+mn-cs"/>
              </a:rPr>
              <a:t>The incision is then</a:t>
            </a:r>
          </a:p>
          <a:p>
            <a:pPr algn="l"/>
            <a:r>
              <a:rPr lang="en-US" sz="1200" kern="1200" baseline="0" dirty="0" smtClean="0">
                <a:solidFill>
                  <a:schemeClr val="tx1"/>
                </a:solidFill>
                <a:latin typeface="+mn-lt"/>
                <a:ea typeface="+mn-ea"/>
                <a:cs typeface="+mn-cs"/>
              </a:rPr>
              <a:t>infiltrated with a local anesthetic containing epinephrine</a:t>
            </a:r>
          </a:p>
          <a:p>
            <a:pPr algn="l"/>
            <a:r>
              <a:rPr lang="en-US" sz="1200" kern="1200" baseline="0" dirty="0" smtClean="0">
                <a:solidFill>
                  <a:schemeClr val="tx1"/>
                </a:solidFill>
                <a:latin typeface="+mn-lt"/>
                <a:ea typeface="+mn-ea"/>
                <a:cs typeface="+mn-cs"/>
              </a:rPr>
              <a:t>to help decrease bleeding</a:t>
            </a:r>
            <a:endParaRPr lang="en-US" dirty="0"/>
          </a:p>
        </p:txBody>
      </p:sp>
      <p:sp>
        <p:nvSpPr>
          <p:cNvPr id="4" name="Slide Number Placeholder 3"/>
          <p:cNvSpPr>
            <a:spLocks noGrp="1"/>
          </p:cNvSpPr>
          <p:nvPr>
            <p:ph type="sldNum" sz="quarter" idx="10"/>
          </p:nvPr>
        </p:nvSpPr>
        <p:spPr/>
        <p:txBody>
          <a:bodyPr/>
          <a:lstStyle/>
          <a:p>
            <a:fld id="{E6357272-6472-4287-847B-A2A92126F706}" type="slidenum">
              <a:rPr lang="en-US" smtClean="0"/>
              <a:pPr/>
              <a:t>15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F010A438-460D-42DF-9203-DFACA6D11AB9}" type="slidenum">
              <a:rPr lang="ar-SA" smtClean="0"/>
              <a:pPr/>
              <a:t>22</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lgn="l"/>
            <a:r>
              <a:rPr lang="ar-OM" dirty="0" smtClean="0"/>
              <a:t> </a:t>
            </a:r>
            <a:r>
              <a:rPr lang="en-US" dirty="0" smtClean="0"/>
              <a:t>* is necessary to clear secretions and prevent plugging. </a:t>
            </a:r>
            <a:r>
              <a:rPr lang="en-US" sz="1200" kern="1200" baseline="0" dirty="0" smtClean="0">
                <a:solidFill>
                  <a:schemeClr val="tx1"/>
                </a:solidFill>
                <a:latin typeface="+mn-lt"/>
                <a:ea typeface="+mn-ea"/>
                <a:cs typeface="+mn-cs"/>
              </a:rPr>
              <a:t>The frequency of suctioning can be decreased as the postoperative time increases and the patient recovers.</a:t>
            </a:r>
            <a:endParaRPr lang="en-US" dirty="0"/>
          </a:p>
        </p:txBody>
      </p:sp>
      <p:sp>
        <p:nvSpPr>
          <p:cNvPr id="4" name="Slide Number Placeholder 3"/>
          <p:cNvSpPr>
            <a:spLocks noGrp="1"/>
          </p:cNvSpPr>
          <p:nvPr>
            <p:ph type="sldNum" sz="quarter" idx="10"/>
          </p:nvPr>
        </p:nvSpPr>
        <p:spPr/>
        <p:txBody>
          <a:bodyPr/>
          <a:lstStyle/>
          <a:p>
            <a:fld id="{E6357272-6472-4287-847B-A2A92126F706}" type="slidenum">
              <a:rPr lang="en-US" smtClean="0"/>
              <a:pPr/>
              <a:t>25</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1" eaLnBrk="1" fontAlgn="auto" latinLnBrk="0" hangingPunct="1">
              <a:lnSpc>
                <a:spcPct val="100000"/>
              </a:lnSpc>
              <a:spcBef>
                <a:spcPts val="0"/>
              </a:spcBef>
              <a:spcAft>
                <a:spcPts val="0"/>
              </a:spcAft>
              <a:buClrTx/>
              <a:buSzTx/>
              <a:buFontTx/>
              <a:buNone/>
              <a:tabLst/>
              <a:defRPr/>
            </a:pPr>
            <a:r>
              <a:rPr lang="ar-OM" dirty="0" smtClean="0"/>
              <a:t> </a:t>
            </a:r>
            <a:r>
              <a:rPr lang="en-US" dirty="0" smtClean="0"/>
              <a:t>* </a:t>
            </a:r>
            <a:r>
              <a:rPr lang="en-US" sz="1200" kern="1200" baseline="0" dirty="0" smtClean="0">
                <a:solidFill>
                  <a:schemeClr val="tx1"/>
                </a:solidFill>
                <a:latin typeface="+mn-lt"/>
                <a:ea typeface="+mn-ea"/>
                <a:cs typeface="+mn-cs"/>
              </a:rPr>
              <a:t>Patency can be evaluated either with a mirror exam of the larynx or by direct </a:t>
            </a:r>
            <a:r>
              <a:rPr lang="en-US" sz="1200" kern="1200" baseline="0" dirty="0" err="1" smtClean="0">
                <a:solidFill>
                  <a:schemeClr val="tx1"/>
                </a:solidFill>
                <a:latin typeface="+mn-lt"/>
                <a:ea typeface="+mn-ea"/>
                <a:cs typeface="+mn-cs"/>
              </a:rPr>
              <a:t>fiberoptic</a:t>
            </a:r>
            <a:r>
              <a:rPr lang="en-US" sz="1200" kern="1200" baseline="0" dirty="0" smtClean="0">
                <a:solidFill>
                  <a:schemeClr val="tx1"/>
                </a:solidFill>
                <a:latin typeface="+mn-lt"/>
                <a:ea typeface="+mn-ea"/>
                <a:cs typeface="+mn-cs"/>
              </a:rPr>
              <a:t> endoscopy.</a:t>
            </a:r>
            <a:endParaRPr lang="en-US" dirty="0" smtClean="0"/>
          </a:p>
          <a:p>
            <a:pPr algn="l"/>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6357272-6472-4287-847B-A2A92126F706}" type="slidenum">
              <a:rPr lang="en-US" smtClean="0"/>
              <a:pPr/>
              <a:t>26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8D737AF4-C3B3-432A-BC52-A4FA52B42B49}" type="datetimeFigureOut">
              <a:rPr lang="en-US" smtClean="0"/>
              <a:pPr/>
              <a:t>2/27/2012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369A194B-4D6B-438A-A953-080975F2EAB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737AF4-C3B3-432A-BC52-A4FA52B42B49}" type="datetimeFigureOut">
              <a:rPr lang="en-US" smtClean="0"/>
              <a:pPr/>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9A194B-4D6B-438A-A953-080975F2EAB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8D737AF4-C3B3-432A-BC52-A4FA52B42B49}" type="datetimeFigureOut">
              <a:rPr lang="en-US" smtClean="0"/>
              <a:pPr/>
              <a:t>2/27/2012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369A194B-4D6B-438A-A953-080975F2EAB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D737AF4-C3B3-432A-BC52-A4FA52B42B49}" type="datetimeFigureOut">
              <a:rPr lang="en-US" smtClean="0"/>
              <a:pPr/>
              <a:t>2/27/2012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369A194B-4D6B-438A-A953-080975F2EAB9}"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8D737AF4-C3B3-432A-BC52-A4FA52B42B49}" type="datetimeFigureOut">
              <a:rPr lang="en-US" smtClean="0"/>
              <a:pPr/>
              <a:t>2/27/2012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369A194B-4D6B-438A-A953-080975F2EAB9}"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8D737AF4-C3B3-432A-BC52-A4FA52B42B49}" type="datetimeFigureOut">
              <a:rPr lang="en-US" smtClean="0"/>
              <a:pPr/>
              <a:t>2/27/2012</a:t>
            </a:fld>
            <a:endParaRPr lang="en-US"/>
          </a:p>
        </p:txBody>
      </p:sp>
      <p:sp>
        <p:nvSpPr>
          <p:cNvPr id="10" name="Slide Number Placeholder 9"/>
          <p:cNvSpPr>
            <a:spLocks noGrp="1"/>
          </p:cNvSpPr>
          <p:nvPr>
            <p:ph type="sldNum" sz="quarter" idx="16"/>
          </p:nvPr>
        </p:nvSpPr>
        <p:spPr/>
        <p:txBody>
          <a:bodyPr rtlCol="0"/>
          <a:lstStyle/>
          <a:p>
            <a:fld id="{369A194B-4D6B-438A-A953-080975F2EAB9}"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8D737AF4-C3B3-432A-BC52-A4FA52B42B49}" type="datetimeFigureOut">
              <a:rPr lang="en-US" smtClean="0"/>
              <a:pPr/>
              <a:t>2/27/2012</a:t>
            </a:fld>
            <a:endParaRPr lang="en-US"/>
          </a:p>
        </p:txBody>
      </p:sp>
      <p:sp>
        <p:nvSpPr>
          <p:cNvPr id="12" name="Slide Number Placeholder 11"/>
          <p:cNvSpPr>
            <a:spLocks noGrp="1"/>
          </p:cNvSpPr>
          <p:nvPr>
            <p:ph type="sldNum" sz="quarter" idx="16"/>
          </p:nvPr>
        </p:nvSpPr>
        <p:spPr/>
        <p:txBody>
          <a:bodyPr rtlCol="0"/>
          <a:lstStyle/>
          <a:p>
            <a:fld id="{369A194B-4D6B-438A-A953-080975F2EAB9}"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D737AF4-C3B3-432A-BC52-A4FA52B42B49}" type="datetimeFigureOut">
              <a:rPr lang="en-US" smtClean="0"/>
              <a:pPr/>
              <a:t>2/27/2012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369A194B-4D6B-438A-A953-080975F2EAB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737AF4-C3B3-432A-BC52-A4FA52B42B49}" type="datetimeFigureOut">
              <a:rPr lang="en-US" smtClean="0"/>
              <a:pPr/>
              <a:t>2/27/2012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369A194B-4D6B-438A-A953-080975F2EAB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D737AF4-C3B3-432A-BC52-A4FA52B42B49}" type="datetimeFigureOut">
              <a:rPr lang="en-US" smtClean="0"/>
              <a:pPr/>
              <a:t>2/27/2012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369A194B-4D6B-438A-A953-080975F2EAB9}"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8D737AF4-C3B3-432A-BC52-A4FA52B42B49}" type="datetimeFigureOut">
              <a:rPr lang="en-US" smtClean="0"/>
              <a:pPr/>
              <a:t>2/27/2012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369A194B-4D6B-438A-A953-080975F2EAB9}"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D737AF4-C3B3-432A-BC52-A4FA52B42B49}" type="datetimeFigureOut">
              <a:rPr lang="en-US" smtClean="0"/>
              <a:pPr/>
              <a:t>2/27/2012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369A194B-4D6B-438A-A953-080975F2EAB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hyperlink" Target="http://www.yoursurgery.com/ProcedureDetails.cfm?BR=6&amp;Proc=54"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6.xml"/><Relationship Id="rId5" Type="http://schemas.openxmlformats.org/officeDocument/2006/relationships/image" Target="../media/image14.jpeg"/><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19672" y="1268760"/>
            <a:ext cx="6477000" cy="1828800"/>
          </a:xfrm>
        </p:spPr>
        <p:txBody>
          <a:bodyPr>
            <a:normAutofit/>
          </a:bodyPr>
          <a:lstStyle/>
          <a:p>
            <a:pPr algn="ctr"/>
            <a:r>
              <a:rPr lang="en-US" sz="5400" b="1" dirty="0" smtClean="0"/>
              <a:t>Tracheotomy</a:t>
            </a:r>
            <a:endParaRPr lang="en-US" sz="5400" b="1" dirty="0"/>
          </a:p>
        </p:txBody>
      </p:sp>
      <p:sp>
        <p:nvSpPr>
          <p:cNvPr id="3" name="Subtitle 2"/>
          <p:cNvSpPr>
            <a:spLocks noGrp="1"/>
          </p:cNvSpPr>
          <p:nvPr>
            <p:ph type="subTitle" idx="1"/>
          </p:nvPr>
        </p:nvSpPr>
        <p:spPr>
          <a:xfrm>
            <a:off x="1259632" y="4149080"/>
            <a:ext cx="6705600" cy="685800"/>
          </a:xfrm>
        </p:spPr>
        <p:txBody>
          <a:bodyPr/>
          <a:lstStyle/>
          <a:p>
            <a:pPr algn="ctr"/>
            <a:r>
              <a:rPr lang="en-US" dirty="0" smtClean="0"/>
              <a:t>By : Ala’ </a:t>
            </a:r>
            <a:r>
              <a:rPr lang="en-US" dirty="0" err="1" smtClean="0"/>
              <a:t>Fuad</a:t>
            </a:r>
            <a:r>
              <a:rPr lang="en-US" dirty="0" smtClean="0"/>
              <a:t> </a:t>
            </a:r>
            <a:r>
              <a:rPr lang="en-US" dirty="0" err="1" smtClean="0"/>
              <a:t>Za’atreh</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04800"/>
            <a:ext cx="6858000" cy="1676400"/>
          </a:xfrm>
        </p:spPr>
        <p:txBody>
          <a:bodyPr>
            <a:normAutofit fontScale="90000"/>
          </a:bodyPr>
          <a:lstStyle/>
          <a:p>
            <a:pPr rtl="0"/>
            <a:r>
              <a:rPr lang="en-US" sz="3600" b="1" dirty="0" smtClean="0">
                <a:solidFill>
                  <a:schemeClr val="accent5">
                    <a:lumMod val="75000"/>
                  </a:schemeClr>
                </a:solidFill>
                <a:latin typeface="Cooper Black" pitchFamily="18" charset="0"/>
              </a:rPr>
              <a:t>3.Conditions causing respiratory failure:</a:t>
            </a:r>
            <a:br>
              <a:rPr lang="en-US" sz="3600" b="1" dirty="0" smtClean="0">
                <a:solidFill>
                  <a:schemeClr val="accent5">
                    <a:lumMod val="75000"/>
                  </a:schemeClr>
                </a:solidFill>
                <a:latin typeface="Cooper Black" pitchFamily="18" charset="0"/>
              </a:rPr>
            </a:br>
            <a:endParaRPr lang="ar-SA" sz="3600" dirty="0">
              <a:solidFill>
                <a:schemeClr val="accent5">
                  <a:lumMod val="75000"/>
                </a:schemeClr>
              </a:solidFill>
              <a:latin typeface="Cooper Black" pitchFamily="18" charset="0"/>
            </a:endParaRPr>
          </a:p>
        </p:txBody>
      </p:sp>
      <p:sp>
        <p:nvSpPr>
          <p:cNvPr id="3" name="عنصر نائب للمحتوى 2"/>
          <p:cNvSpPr>
            <a:spLocks noGrp="1"/>
          </p:cNvSpPr>
          <p:nvPr>
            <p:ph idx="1"/>
          </p:nvPr>
        </p:nvSpPr>
        <p:spPr>
          <a:xfrm>
            <a:off x="1676400" y="1905000"/>
            <a:ext cx="5943600" cy="3886200"/>
          </a:xfrm>
        </p:spPr>
        <p:txBody>
          <a:bodyPr>
            <a:normAutofit/>
          </a:bodyPr>
          <a:lstStyle/>
          <a:p>
            <a:pPr algn="l" rtl="0">
              <a:buNone/>
            </a:pPr>
            <a:r>
              <a:rPr lang="en-US" sz="2000" b="1" dirty="0" smtClean="0">
                <a:solidFill>
                  <a:schemeClr val="accent4">
                    <a:lumMod val="75000"/>
                  </a:schemeClr>
                </a:solidFill>
                <a:latin typeface="Calisto MT" pitchFamily="18" charset="0"/>
              </a:rPr>
              <a:t>Respiratory failure is a multi-factorial, main headings:</a:t>
            </a:r>
          </a:p>
          <a:p>
            <a:pPr algn="l" rtl="0">
              <a:buNone/>
            </a:pPr>
            <a:r>
              <a:rPr lang="en-US" sz="2000" b="1" dirty="0" smtClean="0">
                <a:solidFill>
                  <a:schemeClr val="accent4">
                    <a:lumMod val="75000"/>
                  </a:schemeClr>
                </a:solidFill>
                <a:latin typeface="Calisto MT" pitchFamily="18" charset="0"/>
              </a:rPr>
              <a:t>I-Pulmonary disease: exacerbation of chronic bronchitis and emphysema, sever asthma, post-operative pneumonia.</a:t>
            </a:r>
          </a:p>
          <a:p>
            <a:pPr algn="l" rtl="0">
              <a:buNone/>
            </a:pPr>
            <a:r>
              <a:rPr lang="en-US" sz="2000" b="1" dirty="0" smtClean="0">
                <a:solidFill>
                  <a:schemeClr val="accent4">
                    <a:lumMod val="75000"/>
                  </a:schemeClr>
                </a:solidFill>
                <a:latin typeface="Calisto MT" pitchFamily="18" charset="0"/>
              </a:rPr>
              <a:t>II-Abnormalities of the thoracic cage: severe chest injury, </a:t>
            </a:r>
            <a:r>
              <a:rPr lang="en-US" sz="2000" b="1" dirty="0" err="1" smtClean="0">
                <a:solidFill>
                  <a:schemeClr val="accent4">
                    <a:lumMod val="75000"/>
                  </a:schemeClr>
                </a:solidFill>
                <a:latin typeface="Calisto MT" pitchFamily="18" charset="0"/>
              </a:rPr>
              <a:t>ankylosing</a:t>
            </a:r>
            <a:r>
              <a:rPr lang="en-US" sz="2000" b="1" dirty="0" smtClean="0">
                <a:solidFill>
                  <a:schemeClr val="accent4">
                    <a:lumMod val="75000"/>
                  </a:schemeClr>
                </a:solidFill>
                <a:latin typeface="Calisto MT" pitchFamily="18" charset="0"/>
              </a:rPr>
              <a:t> </a:t>
            </a:r>
            <a:r>
              <a:rPr lang="en-US" sz="2000" b="1" dirty="0" err="1" smtClean="0">
                <a:solidFill>
                  <a:schemeClr val="accent4">
                    <a:lumMod val="75000"/>
                  </a:schemeClr>
                </a:solidFill>
                <a:latin typeface="Calisto MT" pitchFamily="18" charset="0"/>
              </a:rPr>
              <a:t>spondylities</a:t>
            </a:r>
            <a:r>
              <a:rPr lang="en-US" sz="2000" b="1" dirty="0" smtClean="0">
                <a:solidFill>
                  <a:schemeClr val="accent4">
                    <a:lumMod val="75000"/>
                  </a:schemeClr>
                </a:solidFill>
                <a:latin typeface="Calisto MT" pitchFamily="18" charset="0"/>
              </a:rPr>
              <a:t>, severe </a:t>
            </a:r>
            <a:r>
              <a:rPr lang="en-US" sz="2000" b="1" dirty="0" err="1" smtClean="0">
                <a:solidFill>
                  <a:schemeClr val="accent4">
                    <a:lumMod val="75000"/>
                  </a:schemeClr>
                </a:solidFill>
                <a:latin typeface="Calisto MT" pitchFamily="18" charset="0"/>
              </a:rPr>
              <a:t>kyphosis</a:t>
            </a:r>
            <a:r>
              <a:rPr lang="en-US" sz="2000" b="1" dirty="0" smtClean="0">
                <a:solidFill>
                  <a:schemeClr val="accent4">
                    <a:lumMod val="75000"/>
                  </a:schemeClr>
                </a:solidFill>
                <a:latin typeface="Calisto MT" pitchFamily="18" charset="0"/>
              </a:rPr>
              <a:t>.</a:t>
            </a:r>
          </a:p>
          <a:p>
            <a:pPr algn="l" rtl="0">
              <a:buNone/>
            </a:pPr>
            <a:r>
              <a:rPr lang="en-US" sz="2000" b="1" dirty="0" smtClean="0">
                <a:solidFill>
                  <a:schemeClr val="accent4">
                    <a:lumMod val="75000"/>
                  </a:schemeClr>
                </a:solidFill>
                <a:latin typeface="Calisto MT" pitchFamily="18" charset="0"/>
              </a:rPr>
              <a:t>III-Neuromuscular dysfunction: Like </a:t>
            </a:r>
            <a:r>
              <a:rPr lang="en-US" sz="2000" b="1" dirty="0" err="1" smtClean="0">
                <a:solidFill>
                  <a:schemeClr val="accent4">
                    <a:lumMod val="75000"/>
                  </a:schemeClr>
                </a:solidFill>
                <a:latin typeface="Calisto MT" pitchFamily="18" charset="0"/>
              </a:rPr>
              <a:t>Guillain-Barre</a:t>
            </a:r>
            <a:r>
              <a:rPr lang="en-US" sz="2000" b="1" dirty="0" smtClean="0">
                <a:solidFill>
                  <a:schemeClr val="accent4">
                    <a:lumMod val="75000"/>
                  </a:schemeClr>
                </a:solidFill>
                <a:latin typeface="Calisto MT" pitchFamily="18" charset="0"/>
              </a:rPr>
              <a:t> syndrome, tetanus, motor neuron disease, poliomyelitis.</a:t>
            </a:r>
            <a:endParaRPr lang="ar-SA" sz="2000" b="1" dirty="0">
              <a:solidFill>
                <a:schemeClr val="accent4">
                  <a:lumMod val="75000"/>
                </a:schemeClr>
              </a:solidFill>
              <a:latin typeface="Calisto MT"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2800" b="1" u="sng" dirty="0" smtClean="0">
                <a:solidFill>
                  <a:schemeClr val="accent5">
                    <a:lumMod val="75000"/>
                  </a:schemeClr>
                </a:solidFill>
                <a:latin typeface="Cooper Black" pitchFamily="18" charset="0"/>
              </a:rPr>
              <a:t>Cont..</a:t>
            </a:r>
            <a:r>
              <a:rPr lang="en-US" sz="2800" b="1" dirty="0" smtClean="0">
                <a:solidFill>
                  <a:schemeClr val="accent5">
                    <a:lumMod val="75000"/>
                  </a:schemeClr>
                </a:solidFill>
                <a:latin typeface="Cooper Black" pitchFamily="18" charset="0"/>
              </a:rPr>
              <a:t>Conditions causing respiratory failure:</a:t>
            </a:r>
            <a:br>
              <a:rPr lang="en-US" sz="2800" b="1" dirty="0" smtClean="0">
                <a:solidFill>
                  <a:schemeClr val="accent5">
                    <a:lumMod val="75000"/>
                  </a:schemeClr>
                </a:solidFill>
                <a:latin typeface="Cooper Black" pitchFamily="18" charset="0"/>
              </a:rPr>
            </a:br>
            <a:endParaRPr lang="ar-SA" sz="2800" dirty="0"/>
          </a:p>
        </p:txBody>
      </p:sp>
      <p:sp>
        <p:nvSpPr>
          <p:cNvPr id="3" name="عنصر نائب للمحتوى 2"/>
          <p:cNvSpPr>
            <a:spLocks noGrp="1"/>
          </p:cNvSpPr>
          <p:nvPr>
            <p:ph idx="1"/>
          </p:nvPr>
        </p:nvSpPr>
        <p:spPr>
          <a:xfrm>
            <a:off x="1600200" y="1752600"/>
            <a:ext cx="6400800" cy="4267201"/>
          </a:xfrm>
        </p:spPr>
        <p:txBody>
          <a:bodyPr>
            <a:noAutofit/>
          </a:bodyPr>
          <a:lstStyle/>
          <a:p>
            <a:pPr algn="l" rtl="0"/>
            <a:r>
              <a:rPr lang="en-US" sz="2400" b="1" dirty="0" smtClean="0">
                <a:solidFill>
                  <a:schemeClr val="accent4">
                    <a:lumMod val="75000"/>
                  </a:schemeClr>
                </a:solidFill>
                <a:latin typeface="Calisto MT" pitchFamily="18" charset="0"/>
              </a:rPr>
              <a:t>In this case tracheotomy allows:</a:t>
            </a:r>
          </a:p>
          <a:p>
            <a:pPr marL="514350" indent="-514350" algn="l" rtl="0">
              <a:buFont typeface="+mj-lt"/>
              <a:buAutoNum type="arabicPeriod"/>
            </a:pPr>
            <a:r>
              <a:rPr lang="en-US" sz="2400" b="1" dirty="0" smtClean="0">
                <a:solidFill>
                  <a:schemeClr val="accent4">
                    <a:lumMod val="75000"/>
                  </a:schemeClr>
                </a:solidFill>
                <a:latin typeface="Calisto MT" pitchFamily="18" charset="0"/>
              </a:rPr>
              <a:t>Reduction of dead space (70ml).</a:t>
            </a:r>
          </a:p>
          <a:p>
            <a:pPr marL="514350" indent="-514350" algn="l" rtl="0">
              <a:buFont typeface="+mj-lt"/>
              <a:buAutoNum type="arabicPeriod"/>
            </a:pPr>
            <a:r>
              <a:rPr lang="en-US" sz="2400" b="1" dirty="0" smtClean="0">
                <a:solidFill>
                  <a:schemeClr val="accent4">
                    <a:lumMod val="75000"/>
                  </a:schemeClr>
                </a:solidFill>
                <a:latin typeface="Calisto MT" pitchFamily="18" charset="0"/>
              </a:rPr>
              <a:t>Bypass of laryngeal resistance.</a:t>
            </a:r>
          </a:p>
          <a:p>
            <a:pPr marL="514350" indent="-514350" algn="l" rtl="0">
              <a:buFont typeface="+mj-lt"/>
              <a:buAutoNum type="arabicPeriod"/>
            </a:pPr>
            <a:r>
              <a:rPr lang="en-US" sz="2400" b="1" dirty="0" smtClean="0">
                <a:solidFill>
                  <a:schemeClr val="accent4">
                    <a:lumMod val="75000"/>
                  </a:schemeClr>
                </a:solidFill>
                <a:latin typeface="Calisto MT" pitchFamily="18" charset="0"/>
              </a:rPr>
              <a:t>Access to the trachea </a:t>
            </a:r>
            <a:r>
              <a:rPr lang="en-US" sz="2800" b="1" dirty="0" smtClean="0">
                <a:solidFill>
                  <a:schemeClr val="accent4">
                    <a:lumMod val="75000"/>
                  </a:schemeClr>
                </a:solidFill>
                <a:latin typeface="Calisto MT" pitchFamily="18" charset="0"/>
              </a:rPr>
              <a:t>for</a:t>
            </a:r>
            <a:r>
              <a:rPr lang="en-US" sz="2400" b="1" dirty="0" smtClean="0">
                <a:solidFill>
                  <a:schemeClr val="accent4">
                    <a:lumMod val="75000"/>
                  </a:schemeClr>
                </a:solidFill>
                <a:latin typeface="Calisto MT" pitchFamily="18" charset="0"/>
              </a:rPr>
              <a:t> the removal of bronchial secretion. </a:t>
            </a:r>
          </a:p>
          <a:p>
            <a:pPr marL="514350" indent="-514350" algn="l" rtl="0">
              <a:buFont typeface="+mj-lt"/>
              <a:buAutoNum type="arabicPeriod"/>
            </a:pPr>
            <a:r>
              <a:rPr lang="en-US" sz="2400" b="1" dirty="0" smtClean="0">
                <a:solidFill>
                  <a:schemeClr val="accent4">
                    <a:lumMod val="75000"/>
                  </a:schemeClr>
                </a:solidFill>
                <a:latin typeface="Calisto MT" pitchFamily="18" charset="0"/>
              </a:rPr>
              <a:t>Administration of humidified Oxygen.</a:t>
            </a:r>
          </a:p>
          <a:p>
            <a:pPr marL="514350" indent="-514350" algn="l" rtl="0">
              <a:buFont typeface="+mj-lt"/>
              <a:buAutoNum type="arabicPeriod"/>
            </a:pPr>
            <a:r>
              <a:rPr lang="en-US" sz="2400" b="1" dirty="0" smtClean="0">
                <a:solidFill>
                  <a:schemeClr val="accent4">
                    <a:lumMod val="75000"/>
                  </a:schemeClr>
                </a:solidFill>
                <a:latin typeface="Calisto MT" pitchFamily="18" charset="0"/>
              </a:rPr>
              <a:t>Positive -pressure ventilation when necessary.</a:t>
            </a:r>
          </a:p>
          <a:p>
            <a:pPr algn="l" rtl="0">
              <a:buNone/>
            </a:pPr>
            <a:endParaRPr lang="ar-SA" sz="2400" b="1" dirty="0" smtClean="0">
              <a:solidFill>
                <a:schemeClr val="accent4">
                  <a:lumMod val="75000"/>
                </a:schemeClr>
              </a:solidFill>
              <a:latin typeface="Calisto MT" pitchFamily="18" charset="0"/>
            </a:endParaRPr>
          </a:p>
          <a:p>
            <a:endParaRPr lang="ar-SA"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Reasons for avoiding tracheotomy in children</a:t>
            </a:r>
            <a:endParaRPr lang="en-US" dirty="0"/>
          </a:p>
        </p:txBody>
      </p:sp>
      <p:sp>
        <p:nvSpPr>
          <p:cNvPr id="3" name="Content Placeholder 2"/>
          <p:cNvSpPr>
            <a:spLocks noGrp="1"/>
          </p:cNvSpPr>
          <p:nvPr>
            <p:ph sz="quarter" idx="1"/>
          </p:nvPr>
        </p:nvSpPr>
        <p:spPr/>
        <p:txBody>
          <a:bodyPr/>
          <a:lstStyle/>
          <a:p>
            <a:pPr>
              <a:buNone/>
            </a:pPr>
            <a:r>
              <a:rPr lang="en-US" dirty="0" smtClean="0"/>
              <a:t># most cases of respiratory obstruction are infective in origin &amp; will resolve sufficiently within 72 hrs to allow </a:t>
            </a:r>
            <a:r>
              <a:rPr lang="en-US" dirty="0" err="1" smtClean="0"/>
              <a:t>extubation</a:t>
            </a:r>
            <a:r>
              <a:rPr lang="en-US" dirty="0" smtClean="0"/>
              <a:t>.</a:t>
            </a:r>
          </a:p>
          <a:p>
            <a:pPr>
              <a:buNone/>
            </a:pPr>
            <a:r>
              <a:rPr lang="en-US" dirty="0" smtClean="0"/>
              <a:t># a tracheotomy is more hazardous to perform, due to a short neck, the presence of the thymus &amp; a high </a:t>
            </a:r>
            <a:r>
              <a:rPr lang="en-US" dirty="0" err="1" smtClean="0"/>
              <a:t>bracheocephalic</a:t>
            </a:r>
            <a:r>
              <a:rPr lang="en-US" dirty="0" smtClean="0"/>
              <a:t> artery.</a:t>
            </a:r>
          </a:p>
          <a:p>
            <a:pPr>
              <a:buNone/>
            </a:pPr>
            <a:r>
              <a:rPr lang="en-US" dirty="0" smtClean="0"/>
              <a:t># removal of a </a:t>
            </a:r>
            <a:r>
              <a:rPr lang="en-US" dirty="0" err="1" smtClean="0"/>
              <a:t>tracheostomy</a:t>
            </a:r>
            <a:r>
              <a:rPr lang="en-US" dirty="0" smtClean="0"/>
              <a:t> tube is difficult in children due to development of </a:t>
            </a:r>
            <a:r>
              <a:rPr lang="en-US" dirty="0" err="1" smtClean="0"/>
              <a:t>subglottic</a:t>
            </a:r>
            <a:r>
              <a:rPr lang="en-US" dirty="0" smtClean="0"/>
              <a:t> edema with granulations.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2050" name="Picture 2" descr="C:\Users\Fo'ad Za'atreh\Desktop\1.jpg"/>
          <p:cNvPicPr>
            <a:picLocks noGrp="1" noChangeAspect="1" noChangeArrowheads="1"/>
          </p:cNvPicPr>
          <p:nvPr>
            <p:ph sz="quarter" idx="1"/>
          </p:nvPr>
        </p:nvPicPr>
        <p:blipFill>
          <a:blip r:embed="rId2" cstate="print"/>
          <a:srcRect/>
          <a:stretch>
            <a:fillRect/>
          </a:stretch>
        </p:blipFill>
        <p:spPr bwMode="auto">
          <a:xfrm>
            <a:off x="2555776" y="953890"/>
            <a:ext cx="4320480" cy="5125660"/>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5">
                    <a:lumMod val="75000"/>
                  </a:schemeClr>
                </a:solidFill>
                <a:latin typeface="Cooper Black" pitchFamily="18" charset="0"/>
              </a:rPr>
              <a:t>T</a:t>
            </a:r>
            <a:r>
              <a:rPr lang="en-US" b="1" dirty="0" smtClean="0">
                <a:solidFill>
                  <a:schemeClr val="accent5">
                    <a:lumMod val="75000"/>
                  </a:schemeClr>
                </a:solidFill>
                <a:latin typeface="Cooper Black" pitchFamily="18" charset="0"/>
              </a:rPr>
              <a:t>he operation of elective </a:t>
            </a:r>
            <a:r>
              <a:rPr lang="ar-JO" b="1" dirty="0" smtClean="0">
                <a:solidFill>
                  <a:schemeClr val="accent5">
                    <a:lumMod val="75000"/>
                  </a:schemeClr>
                </a:solidFill>
                <a:latin typeface="Cooper Black" pitchFamily="18" charset="0"/>
              </a:rPr>
              <a:t>:</a:t>
            </a:r>
            <a:r>
              <a:rPr lang="en-US" b="1" dirty="0" smtClean="0">
                <a:solidFill>
                  <a:schemeClr val="accent5">
                    <a:lumMod val="75000"/>
                  </a:schemeClr>
                </a:solidFill>
                <a:latin typeface="Cooper Black" pitchFamily="18" charset="0"/>
              </a:rPr>
              <a:t>tracheotomy – procedure: </a:t>
            </a:r>
            <a:endParaRPr lang="en-US" dirty="0"/>
          </a:p>
        </p:txBody>
      </p:sp>
      <p:pic>
        <p:nvPicPr>
          <p:cNvPr id="3074" name="Picture 2" descr="C:\Users\Fo'ad Za'atreh\Desktop\3.jpg"/>
          <p:cNvPicPr>
            <a:picLocks noGrp="1" noChangeAspect="1" noChangeArrowheads="1"/>
          </p:cNvPicPr>
          <p:nvPr>
            <p:ph sz="quarter" idx="1"/>
          </p:nvPr>
        </p:nvPicPr>
        <p:blipFill>
          <a:blip r:embed="rId3" cstate="print"/>
          <a:srcRect/>
          <a:stretch>
            <a:fillRect/>
          </a:stretch>
        </p:blipFill>
        <p:spPr bwMode="auto">
          <a:xfrm>
            <a:off x="3707904" y="1772816"/>
            <a:ext cx="4792018" cy="4792018"/>
          </a:xfrm>
          <a:prstGeom prst="rect">
            <a:avLst/>
          </a:prstGeom>
          <a:noFill/>
        </p:spPr>
      </p:pic>
      <p:sp>
        <p:nvSpPr>
          <p:cNvPr id="5" name="Rectangle 4"/>
          <p:cNvSpPr/>
          <p:nvPr/>
        </p:nvSpPr>
        <p:spPr>
          <a:xfrm>
            <a:off x="323528" y="2060848"/>
            <a:ext cx="2376264" cy="3693319"/>
          </a:xfrm>
          <a:prstGeom prst="rect">
            <a:avLst/>
          </a:prstGeom>
        </p:spPr>
        <p:txBody>
          <a:bodyPr wrap="square">
            <a:spAutoFit/>
          </a:bodyPr>
          <a:lstStyle/>
          <a:p>
            <a:pPr algn="l"/>
            <a:endParaRPr lang="en-US" dirty="0"/>
          </a:p>
          <a:p>
            <a:pPr algn="l"/>
            <a:r>
              <a:rPr lang="en-US" dirty="0" smtClean="0"/>
              <a:t># before tracheotomy , ensure that the </a:t>
            </a:r>
            <a:r>
              <a:rPr lang="en-US" dirty="0" err="1" smtClean="0"/>
              <a:t>cricoid</a:t>
            </a:r>
            <a:r>
              <a:rPr lang="en-US" dirty="0" smtClean="0"/>
              <a:t> cartilage &amp; 1</a:t>
            </a:r>
            <a:r>
              <a:rPr lang="en-US" baseline="30000" dirty="0" smtClean="0"/>
              <a:t>st</a:t>
            </a:r>
            <a:r>
              <a:rPr lang="en-US" dirty="0" smtClean="0"/>
              <a:t> </a:t>
            </a:r>
            <a:r>
              <a:rPr lang="en-US" dirty="0" err="1" smtClean="0"/>
              <a:t>trachial</a:t>
            </a:r>
            <a:r>
              <a:rPr lang="en-US" dirty="0" smtClean="0"/>
              <a:t> ring are not </a:t>
            </a:r>
            <a:endParaRPr lang="ar-OM" dirty="0" smtClean="0"/>
          </a:p>
          <a:p>
            <a:pPr algn="l"/>
            <a:r>
              <a:rPr lang="en-US" dirty="0" err="1" smtClean="0"/>
              <a:t>compromized</a:t>
            </a:r>
            <a:r>
              <a:rPr lang="en-US" dirty="0" smtClean="0"/>
              <a:t> . </a:t>
            </a:r>
          </a:p>
          <a:p>
            <a:pPr algn="l"/>
            <a:endParaRPr lang="en-US" dirty="0" smtClean="0"/>
          </a:p>
          <a:p>
            <a:pPr algn="l"/>
            <a:r>
              <a:rPr lang="en-US" dirty="0" smtClean="0"/>
              <a:t># Landmarks </a:t>
            </a:r>
            <a:r>
              <a:rPr lang="en-US" dirty="0"/>
              <a:t>such as the thyroid notch, the </a:t>
            </a:r>
            <a:r>
              <a:rPr lang="en-US" dirty="0" err="1"/>
              <a:t>cricoid</a:t>
            </a:r>
            <a:r>
              <a:rPr lang="en-US" dirty="0"/>
              <a:t>,</a:t>
            </a:r>
          </a:p>
          <a:p>
            <a:pPr algn="l"/>
            <a:r>
              <a:rPr lang="en-US" dirty="0"/>
              <a:t>the </a:t>
            </a:r>
            <a:r>
              <a:rPr lang="en-US" dirty="0" err="1"/>
              <a:t>sternal</a:t>
            </a:r>
            <a:r>
              <a:rPr lang="en-US" dirty="0"/>
              <a:t> notch, and planned incisions are</a:t>
            </a:r>
          </a:p>
          <a:p>
            <a:pPr algn="l"/>
            <a:r>
              <a:rPr lang="en-US" dirty="0"/>
              <a:t>marked.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a:buNone/>
            </a:pPr>
            <a:r>
              <a:rPr lang="en-US" sz="2000" dirty="0" smtClean="0"/>
              <a:t>1) </a:t>
            </a:r>
            <a:r>
              <a:rPr lang="en-US" sz="2000" b="1" dirty="0" smtClean="0">
                <a:solidFill>
                  <a:schemeClr val="accent4">
                    <a:lumMod val="75000"/>
                  </a:schemeClr>
                </a:solidFill>
                <a:latin typeface="Calisto MT" pitchFamily="18" charset="0"/>
              </a:rPr>
              <a:t>Horizontal skin Incision centered midway between the </a:t>
            </a:r>
            <a:r>
              <a:rPr lang="en-US" sz="2000" b="1" dirty="0" err="1" smtClean="0">
                <a:solidFill>
                  <a:schemeClr val="accent4">
                    <a:lumMod val="75000"/>
                  </a:schemeClr>
                </a:solidFill>
                <a:latin typeface="Calisto MT" pitchFamily="18" charset="0"/>
              </a:rPr>
              <a:t>cricoid</a:t>
            </a:r>
            <a:r>
              <a:rPr lang="en-US" sz="2000" b="1" dirty="0" smtClean="0">
                <a:solidFill>
                  <a:schemeClr val="accent4">
                    <a:lumMod val="75000"/>
                  </a:schemeClr>
                </a:solidFill>
                <a:latin typeface="Calisto MT" pitchFamily="18" charset="0"/>
              </a:rPr>
              <a:t> cartilage and the </a:t>
            </a:r>
            <a:r>
              <a:rPr lang="en-US" sz="2000" b="1" dirty="0" err="1" smtClean="0">
                <a:solidFill>
                  <a:schemeClr val="accent4">
                    <a:lumMod val="75000"/>
                  </a:schemeClr>
                </a:solidFill>
                <a:latin typeface="Calisto MT" pitchFamily="18" charset="0"/>
              </a:rPr>
              <a:t>sternal</a:t>
            </a:r>
            <a:r>
              <a:rPr lang="en-US" sz="2000" b="1" dirty="0" smtClean="0">
                <a:solidFill>
                  <a:schemeClr val="accent4">
                    <a:lumMod val="75000"/>
                  </a:schemeClr>
                </a:solidFill>
                <a:latin typeface="Calisto MT" pitchFamily="18" charset="0"/>
              </a:rPr>
              <a:t> notch.*</a:t>
            </a:r>
          </a:p>
          <a:p>
            <a:pPr>
              <a:buNone/>
            </a:pPr>
            <a:r>
              <a:rPr lang="en-US" sz="2000" b="1" dirty="0" smtClean="0">
                <a:solidFill>
                  <a:schemeClr val="accent4">
                    <a:lumMod val="75000"/>
                  </a:schemeClr>
                </a:solidFill>
                <a:latin typeface="Calisto MT" pitchFamily="18" charset="0"/>
              </a:rPr>
              <a:t>2) Strap muscles exposed and separated in midline.</a:t>
            </a:r>
          </a:p>
          <a:p>
            <a:pPr>
              <a:buNone/>
            </a:pPr>
            <a:r>
              <a:rPr lang="en-US" sz="2000" b="1" dirty="0" smtClean="0">
                <a:solidFill>
                  <a:schemeClr val="accent4">
                    <a:lumMod val="75000"/>
                  </a:schemeClr>
                </a:solidFill>
                <a:latin typeface="Calisto MT" pitchFamily="18" charset="0"/>
              </a:rPr>
              <a:t>3) Strap muscles separated to expose thyroid isthmus, which is usually divided and </a:t>
            </a:r>
            <a:r>
              <a:rPr lang="en-US" sz="2000" b="1" dirty="0" err="1" smtClean="0">
                <a:solidFill>
                  <a:schemeClr val="accent4">
                    <a:lumMod val="75000"/>
                  </a:schemeClr>
                </a:solidFill>
                <a:latin typeface="Calisto MT" pitchFamily="18" charset="0"/>
              </a:rPr>
              <a:t>ligated</a:t>
            </a:r>
            <a:r>
              <a:rPr lang="en-US" sz="2000" b="1" dirty="0" smtClean="0">
                <a:solidFill>
                  <a:schemeClr val="accent4">
                    <a:lumMod val="75000"/>
                  </a:schemeClr>
                </a:solidFill>
                <a:latin typeface="Calisto MT" pitchFamily="18" charset="0"/>
              </a:rPr>
              <a:t>.</a:t>
            </a:r>
          </a:p>
          <a:p>
            <a:pPr>
              <a:buNone/>
            </a:pPr>
            <a:r>
              <a:rPr lang="en-US" sz="2000" b="1" dirty="0" smtClean="0">
                <a:solidFill>
                  <a:schemeClr val="accent4">
                    <a:lumMod val="75000"/>
                  </a:schemeClr>
                </a:solidFill>
                <a:latin typeface="Calisto MT" pitchFamily="18" charset="0"/>
              </a:rPr>
              <a:t>4) Trachea exposed . A </a:t>
            </a:r>
            <a:r>
              <a:rPr lang="en-US" sz="2000" b="1" dirty="0" err="1" smtClean="0">
                <a:solidFill>
                  <a:schemeClr val="accent4">
                    <a:lumMod val="75000"/>
                  </a:schemeClr>
                </a:solidFill>
                <a:latin typeface="Calisto MT" pitchFamily="18" charset="0"/>
              </a:rPr>
              <a:t>fenestra</a:t>
            </a:r>
            <a:r>
              <a:rPr lang="en-US" sz="2000" b="1" dirty="0" smtClean="0">
                <a:solidFill>
                  <a:schemeClr val="accent4">
                    <a:lumMod val="75000"/>
                  </a:schemeClr>
                </a:solidFill>
                <a:latin typeface="Calisto MT" pitchFamily="18" charset="0"/>
              </a:rPr>
              <a:t> is created by  excising anterior tracheal rings (b/w 2</a:t>
            </a:r>
            <a:r>
              <a:rPr lang="en-US" sz="2000" b="1" baseline="30000" dirty="0" smtClean="0">
                <a:solidFill>
                  <a:schemeClr val="accent4">
                    <a:lumMod val="75000"/>
                  </a:schemeClr>
                </a:solidFill>
                <a:latin typeface="Calisto MT" pitchFamily="18" charset="0"/>
              </a:rPr>
              <a:t>nd</a:t>
            </a:r>
            <a:r>
              <a:rPr lang="en-US" sz="2000" b="1" dirty="0" smtClean="0">
                <a:solidFill>
                  <a:schemeClr val="accent4">
                    <a:lumMod val="75000"/>
                  </a:schemeClr>
                </a:solidFill>
                <a:latin typeface="Calisto MT" pitchFamily="18" charset="0"/>
              </a:rPr>
              <a:t> &amp; 3</a:t>
            </a:r>
            <a:r>
              <a:rPr lang="en-US" sz="2000" b="1" baseline="30000" dirty="0" smtClean="0">
                <a:solidFill>
                  <a:schemeClr val="accent4">
                    <a:lumMod val="75000"/>
                  </a:schemeClr>
                </a:solidFill>
                <a:latin typeface="Calisto MT" pitchFamily="18" charset="0"/>
              </a:rPr>
              <a:t>rd</a:t>
            </a:r>
            <a:r>
              <a:rPr lang="en-US" sz="2000" b="1" dirty="0" smtClean="0">
                <a:solidFill>
                  <a:schemeClr val="accent4">
                    <a:lumMod val="75000"/>
                  </a:schemeClr>
                </a:solidFill>
                <a:latin typeface="Calisto MT" pitchFamily="18" charset="0"/>
              </a:rPr>
              <a:t> OR 3</a:t>
            </a:r>
            <a:r>
              <a:rPr lang="en-US" sz="2000" b="1" baseline="30000" dirty="0" smtClean="0">
                <a:solidFill>
                  <a:schemeClr val="accent4">
                    <a:lumMod val="75000"/>
                  </a:schemeClr>
                </a:solidFill>
                <a:latin typeface="Calisto MT" pitchFamily="18" charset="0"/>
              </a:rPr>
              <a:t>rd</a:t>
            </a:r>
            <a:r>
              <a:rPr lang="en-US" sz="2000" b="1" dirty="0" smtClean="0">
                <a:solidFill>
                  <a:schemeClr val="accent4">
                    <a:lumMod val="75000"/>
                  </a:schemeClr>
                </a:solidFill>
                <a:latin typeface="Calisto MT" pitchFamily="18" charset="0"/>
              </a:rPr>
              <a:t> &amp; 4</a:t>
            </a:r>
            <a:r>
              <a:rPr lang="en-US" sz="2000" b="1" baseline="30000" dirty="0" smtClean="0">
                <a:solidFill>
                  <a:schemeClr val="accent4">
                    <a:lumMod val="75000"/>
                  </a:schemeClr>
                </a:solidFill>
                <a:latin typeface="Calisto MT" pitchFamily="18" charset="0"/>
              </a:rPr>
              <a:t>th</a:t>
            </a:r>
            <a:r>
              <a:rPr lang="en-US" sz="2000" b="1" dirty="0" smtClean="0">
                <a:solidFill>
                  <a:schemeClr val="accent4">
                    <a:lumMod val="75000"/>
                  </a:schemeClr>
                </a:solidFill>
                <a:latin typeface="Calisto MT" pitchFamily="18" charset="0"/>
              </a:rPr>
              <a:t> ). A simple vertical incision is used in children.</a:t>
            </a:r>
          </a:p>
          <a:p>
            <a:pPr>
              <a:buNone/>
            </a:pPr>
            <a:r>
              <a:rPr lang="en-US" sz="2000" b="1" dirty="0" smtClean="0">
                <a:solidFill>
                  <a:schemeClr val="accent4">
                    <a:lumMod val="75000"/>
                  </a:schemeClr>
                </a:solidFill>
                <a:latin typeface="Calisto MT" pitchFamily="18" charset="0"/>
              </a:rPr>
              <a:t>5) The opening in the trachea is ready to take the </a:t>
            </a:r>
            <a:r>
              <a:rPr lang="en-US" sz="2000" b="1" dirty="0" err="1" smtClean="0">
                <a:solidFill>
                  <a:schemeClr val="accent4">
                    <a:lumMod val="75000"/>
                  </a:schemeClr>
                </a:solidFill>
                <a:latin typeface="Calisto MT" pitchFamily="18" charset="0"/>
              </a:rPr>
              <a:t>appropraite</a:t>
            </a:r>
            <a:r>
              <a:rPr lang="en-US" sz="2000" b="1" dirty="0" smtClean="0">
                <a:solidFill>
                  <a:schemeClr val="accent4">
                    <a:lumMod val="75000"/>
                  </a:schemeClr>
                </a:solidFill>
                <a:latin typeface="Calisto MT" pitchFamily="18" charset="0"/>
              </a:rPr>
              <a:t> diameter tracheotomy tube.</a:t>
            </a:r>
          </a:p>
          <a:p>
            <a:pPr>
              <a:buNone/>
            </a:pPr>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9" descr="F321440"/>
          <p:cNvPicPr>
            <a:picLocks noChangeAspect="1" noChangeArrowheads="1"/>
          </p:cNvPicPr>
          <p:nvPr/>
        </p:nvPicPr>
        <p:blipFill>
          <a:blip r:embed="rId2" cstate="print"/>
          <a:srcRect/>
          <a:stretch>
            <a:fillRect/>
          </a:stretch>
        </p:blipFill>
        <p:spPr bwMode="auto">
          <a:xfrm>
            <a:off x="827584" y="404664"/>
            <a:ext cx="3271069" cy="2133600"/>
          </a:xfrm>
          <a:prstGeom prst="rect">
            <a:avLst/>
          </a:prstGeom>
          <a:noFill/>
          <a:ln w="28575">
            <a:solidFill>
              <a:schemeClr val="accent4">
                <a:lumMod val="75000"/>
              </a:schemeClr>
            </a:solidFill>
            <a:miter lim="800000"/>
            <a:headEnd/>
            <a:tailEnd/>
          </a:ln>
        </p:spPr>
      </p:pic>
      <p:pic>
        <p:nvPicPr>
          <p:cNvPr id="5" name="Picture 12" descr="F321442"/>
          <p:cNvPicPr>
            <a:picLocks noChangeAspect="1" noChangeArrowheads="1"/>
          </p:cNvPicPr>
          <p:nvPr/>
        </p:nvPicPr>
        <p:blipFill>
          <a:blip r:embed="rId3" cstate="print"/>
          <a:srcRect/>
          <a:stretch>
            <a:fillRect/>
          </a:stretch>
        </p:blipFill>
        <p:spPr bwMode="auto">
          <a:xfrm>
            <a:off x="4788024" y="332656"/>
            <a:ext cx="3276600" cy="2286000"/>
          </a:xfrm>
          <a:prstGeom prst="rect">
            <a:avLst/>
          </a:prstGeom>
          <a:noFill/>
          <a:ln w="28575">
            <a:solidFill>
              <a:schemeClr val="accent4">
                <a:lumMod val="75000"/>
              </a:schemeClr>
            </a:solidFill>
            <a:miter lim="800000"/>
            <a:headEnd/>
            <a:tailEnd/>
          </a:ln>
        </p:spPr>
      </p:pic>
      <p:pic>
        <p:nvPicPr>
          <p:cNvPr id="6" name="Picture 5" descr="trac4">
            <a:hlinkClick r:id="rId4"/>
          </p:cNvPr>
          <p:cNvPicPr>
            <a:picLocks noChangeAspect="1" noChangeArrowheads="1"/>
          </p:cNvPicPr>
          <p:nvPr/>
        </p:nvPicPr>
        <p:blipFill>
          <a:blip r:embed="rId5" cstate="print"/>
          <a:srcRect/>
          <a:stretch>
            <a:fillRect/>
          </a:stretch>
        </p:blipFill>
        <p:spPr bwMode="auto">
          <a:xfrm>
            <a:off x="2915816" y="2884985"/>
            <a:ext cx="3124200" cy="3973015"/>
          </a:xfrm>
          <a:prstGeom prst="rect">
            <a:avLst/>
          </a:prstGeom>
          <a:noFill/>
          <a:ln w="28575">
            <a:solidFill>
              <a:schemeClr val="accent4">
                <a:lumMod val="75000"/>
              </a:schemeClr>
            </a:solid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solidFill>
                  <a:schemeClr val="accent5">
                    <a:lumMod val="75000"/>
                  </a:schemeClr>
                </a:solidFill>
                <a:latin typeface="Cooper Black" pitchFamily="18" charset="0"/>
              </a:rPr>
              <a:t>Percutaneous</a:t>
            </a:r>
            <a:r>
              <a:rPr lang="en-US" dirty="0" smtClean="0">
                <a:solidFill>
                  <a:schemeClr val="accent5">
                    <a:lumMod val="75000"/>
                  </a:schemeClr>
                </a:solidFill>
                <a:latin typeface="Cooper Black" pitchFamily="18" charset="0"/>
              </a:rPr>
              <a:t> Tracheotomy</a:t>
            </a:r>
            <a:endParaRPr lang="en-US" dirty="0"/>
          </a:p>
        </p:txBody>
      </p:sp>
      <p:sp>
        <p:nvSpPr>
          <p:cNvPr id="3" name="Content Placeholder 2"/>
          <p:cNvSpPr>
            <a:spLocks noGrp="1"/>
          </p:cNvSpPr>
          <p:nvPr>
            <p:ph sz="quarter" idx="1"/>
          </p:nvPr>
        </p:nvSpPr>
        <p:spPr/>
        <p:txBody>
          <a:bodyPr>
            <a:normAutofit fontScale="92500" lnSpcReduction="20000"/>
          </a:bodyPr>
          <a:lstStyle/>
          <a:p>
            <a:r>
              <a:rPr lang="en-US" b="1" dirty="0" smtClean="0">
                <a:solidFill>
                  <a:schemeClr val="accent4">
                    <a:lumMod val="75000"/>
                  </a:schemeClr>
                </a:solidFill>
                <a:latin typeface="Calisto MT" pitchFamily="18" charset="0"/>
              </a:rPr>
              <a:t>This is the most commonly used technique in critical care as it is simple and quick, can be performed at the bedside using anesthetic sedation and local anesthetic, and therefore is often the technique of choice in the critically ill. The procedure involves the insertion of a needle through the neck into the trachea followed by a guide-wire through the needle. The needle is removed and the tract made gradually larger by inserting a series of progressively larger dilators over the wire until the stoma is large enough to fit a suitable tube </a:t>
            </a:r>
            <a:r>
              <a:rPr lang="en-US" sz="3500" b="1" u="sng" dirty="0" smtClean="0">
                <a:solidFill>
                  <a:schemeClr val="accent4">
                    <a:lumMod val="75000"/>
                  </a:schemeClr>
                </a:solidFill>
                <a:latin typeface="Calisto MT" pitchFamily="18" charset="0"/>
              </a:rPr>
              <a:t>(</a:t>
            </a:r>
            <a:r>
              <a:rPr lang="en-US" sz="3500" b="1" u="sng" dirty="0" err="1" smtClean="0">
                <a:solidFill>
                  <a:schemeClr val="accent4">
                    <a:lumMod val="75000"/>
                  </a:schemeClr>
                </a:solidFill>
                <a:latin typeface="Calisto MT" pitchFamily="18" charset="0"/>
              </a:rPr>
              <a:t>Seldinger</a:t>
            </a:r>
            <a:r>
              <a:rPr lang="en-US" sz="3500" b="1" u="sng" dirty="0" smtClean="0">
                <a:solidFill>
                  <a:schemeClr val="accent4">
                    <a:lumMod val="75000"/>
                  </a:schemeClr>
                </a:solidFill>
                <a:latin typeface="Calisto MT" pitchFamily="18" charset="0"/>
              </a:rPr>
              <a:t> technique</a:t>
            </a:r>
            <a:r>
              <a:rPr lang="en-US" b="1" dirty="0" smtClean="0">
                <a:solidFill>
                  <a:schemeClr val="accent4">
                    <a:lumMod val="75000"/>
                  </a:schemeClr>
                </a:solidFill>
                <a:latin typeface="Calisto MT" pitchFamily="18" charset="0"/>
              </a:rPr>
              <a:t>). This is then secured by cloth ties or a holder.</a:t>
            </a:r>
            <a:endParaRPr lang="ar-SA" b="1" dirty="0" smtClean="0">
              <a:solidFill>
                <a:schemeClr val="accent4">
                  <a:lumMod val="75000"/>
                </a:schemeClr>
              </a:solidFill>
              <a:latin typeface="Calisto MT" pitchFamily="18" charset="0"/>
            </a:endParaRP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098" name="Picture 2"/>
          <p:cNvPicPr>
            <a:picLocks noGrp="1" noChangeAspect="1" noChangeArrowheads="1"/>
          </p:cNvPicPr>
          <p:nvPr>
            <p:ph sz="quarter" idx="1"/>
          </p:nvPr>
        </p:nvPicPr>
        <p:blipFill>
          <a:blip r:embed="rId2" cstate="print"/>
          <a:srcRect/>
          <a:stretch>
            <a:fillRect/>
          </a:stretch>
        </p:blipFill>
        <p:spPr bwMode="auto">
          <a:xfrm>
            <a:off x="846929" y="2333660"/>
            <a:ext cx="7613503" cy="35436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descr="1111111.jpg"/>
          <p:cNvPicPr>
            <a:picLocks noChangeAspect="1"/>
          </p:cNvPicPr>
          <p:nvPr/>
        </p:nvPicPr>
        <p:blipFill>
          <a:blip r:embed="rId2" cstate="print"/>
          <a:stretch>
            <a:fillRect/>
          </a:stretch>
        </p:blipFill>
        <p:spPr>
          <a:xfrm>
            <a:off x="6248400" y="228600"/>
            <a:ext cx="2514600" cy="3886200"/>
          </a:xfrm>
          <a:prstGeom prst="rect">
            <a:avLst/>
          </a:prstGeom>
          <a:ln>
            <a:noFill/>
          </a:ln>
          <a:effectLst>
            <a:softEdge rad="112500"/>
          </a:effectLst>
        </p:spPr>
      </p:pic>
      <p:pic>
        <p:nvPicPr>
          <p:cNvPr id="5" name="صورة 4" descr="2222222.jpg"/>
          <p:cNvPicPr>
            <a:picLocks noChangeAspect="1"/>
          </p:cNvPicPr>
          <p:nvPr/>
        </p:nvPicPr>
        <p:blipFill>
          <a:blip r:embed="rId3" cstate="print"/>
          <a:stretch>
            <a:fillRect/>
          </a:stretch>
        </p:blipFill>
        <p:spPr>
          <a:xfrm>
            <a:off x="2209800" y="1828800"/>
            <a:ext cx="2514600" cy="3886200"/>
          </a:xfrm>
          <a:prstGeom prst="rect">
            <a:avLst/>
          </a:prstGeom>
          <a:ln>
            <a:noFill/>
          </a:ln>
          <a:effectLst>
            <a:softEdge rad="112500"/>
          </a:effectLst>
        </p:spPr>
      </p:pic>
      <p:pic>
        <p:nvPicPr>
          <p:cNvPr id="7" name="صورة 6" descr="44444444.jpg"/>
          <p:cNvPicPr>
            <a:picLocks noChangeAspect="1"/>
          </p:cNvPicPr>
          <p:nvPr/>
        </p:nvPicPr>
        <p:blipFill>
          <a:blip r:embed="rId4" cstate="print"/>
          <a:stretch>
            <a:fillRect/>
          </a:stretch>
        </p:blipFill>
        <p:spPr>
          <a:xfrm>
            <a:off x="0" y="2743200"/>
            <a:ext cx="2590800" cy="3733800"/>
          </a:xfrm>
          <a:prstGeom prst="rect">
            <a:avLst/>
          </a:prstGeom>
          <a:ln>
            <a:noFill/>
          </a:ln>
          <a:effectLst>
            <a:softEdge rad="112500"/>
          </a:effectLst>
        </p:spPr>
      </p:pic>
      <p:pic>
        <p:nvPicPr>
          <p:cNvPr id="6" name="صورة 5" descr="33333333.jpg"/>
          <p:cNvPicPr>
            <a:picLocks noChangeAspect="1"/>
          </p:cNvPicPr>
          <p:nvPr/>
        </p:nvPicPr>
        <p:blipFill>
          <a:blip r:embed="rId5" cstate="print"/>
          <a:stretch>
            <a:fillRect/>
          </a:stretch>
        </p:blipFill>
        <p:spPr>
          <a:xfrm>
            <a:off x="4267200" y="914400"/>
            <a:ext cx="2438400" cy="3886200"/>
          </a:xfrm>
          <a:prstGeom prst="rect">
            <a:avLst/>
          </a:prstGeom>
          <a:ln>
            <a:noFill/>
          </a:ln>
          <a:effectLst>
            <a:softEdge rad="11250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t>
            </a:r>
            <a:endParaRPr lang="en-US" dirty="0"/>
          </a:p>
        </p:txBody>
      </p:sp>
      <p:sp>
        <p:nvSpPr>
          <p:cNvPr id="3" name="Content Placeholder 2"/>
          <p:cNvSpPr>
            <a:spLocks noGrp="1"/>
          </p:cNvSpPr>
          <p:nvPr>
            <p:ph sz="quarter" idx="1"/>
          </p:nvPr>
        </p:nvSpPr>
        <p:spPr/>
        <p:txBody>
          <a:bodyPr/>
          <a:lstStyle/>
          <a:p>
            <a:pPr>
              <a:buNone/>
            </a:pPr>
            <a:r>
              <a:rPr lang="en-US" dirty="0" smtClean="0"/>
              <a:t>A surgical procedure by which an incision  is made on the anterior aspect of the neck ,opening a direct airway through the trachea.</a:t>
            </a:r>
          </a:p>
          <a:p>
            <a:pPr>
              <a:buNone/>
            </a:pPr>
            <a:endParaRPr lang="en-US" dirty="0" smtClean="0"/>
          </a:p>
          <a:p>
            <a:pPr>
              <a:buNone/>
            </a:pPr>
            <a:r>
              <a:rPr lang="en-US" dirty="0" smtClean="0"/>
              <a:t># tracheotomy Vs. </a:t>
            </a:r>
            <a:r>
              <a:rPr lang="en-US" dirty="0" err="1" smtClean="0"/>
              <a:t>tracheostomy</a:t>
            </a:r>
            <a:r>
              <a:rPr lang="en-US" dirty="0" smtClean="0"/>
              <a:t>. *</a:t>
            </a:r>
          </a:p>
          <a:p>
            <a:pPr>
              <a:buNone/>
            </a:pPr>
            <a:endParaRPr lang="en-US" dirty="0" smtClean="0"/>
          </a:p>
          <a:p>
            <a:pPr>
              <a:buNone/>
            </a:pPr>
            <a:r>
              <a:rPr lang="en-US" dirty="0" smtClean="0"/>
              <a:t># tracheotomy Vs. </a:t>
            </a:r>
            <a:r>
              <a:rPr lang="en-US" dirty="0" err="1" smtClean="0"/>
              <a:t>endotracheal</a:t>
            </a:r>
            <a:r>
              <a:rPr lang="en-US" dirty="0" smtClean="0"/>
              <a:t> intubation.</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Relative contraindications</a:t>
            </a:r>
            <a:endParaRPr lang="en-US" dirty="0"/>
          </a:p>
        </p:txBody>
      </p:sp>
      <p:sp>
        <p:nvSpPr>
          <p:cNvPr id="3" name="Content Placeholder 2"/>
          <p:cNvSpPr>
            <a:spLocks noGrp="1"/>
          </p:cNvSpPr>
          <p:nvPr>
            <p:ph sz="quarter" idx="1"/>
          </p:nvPr>
        </p:nvSpPr>
        <p:spPr/>
        <p:txBody>
          <a:bodyPr/>
          <a:lstStyle/>
          <a:p>
            <a:r>
              <a:rPr lang="en-US" dirty="0" smtClean="0"/>
              <a:t>age under 15 years of age; uncorrectable bleeding diathesis; gross distortion of the neck from hematoma, tumor, </a:t>
            </a:r>
            <a:r>
              <a:rPr lang="en-US" dirty="0" err="1" smtClean="0"/>
              <a:t>thyromegaly</a:t>
            </a:r>
            <a:r>
              <a:rPr lang="en-US" dirty="0" smtClean="0"/>
              <a:t>, or scarring from previous neck surgery; documented or clinically suspected </a:t>
            </a:r>
            <a:r>
              <a:rPr lang="en-US" dirty="0" err="1" smtClean="0"/>
              <a:t>tracheomalacia</a:t>
            </a:r>
            <a:r>
              <a:rPr lang="en-US" dirty="0" smtClean="0"/>
              <a:t>; evidence of infection in the soft tissues of the neck; obese and/or short neck which obscures landmarks; and inability to extend the neck because of cervical fusion, rheumatoid arthritis, or other causes of cervical spine instability</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305800" cy="1676400"/>
          </a:xfrm>
        </p:spPr>
        <p:txBody>
          <a:bodyPr/>
          <a:lstStyle/>
          <a:p>
            <a:r>
              <a:rPr lang="en-US" sz="3600" dirty="0" smtClean="0">
                <a:solidFill>
                  <a:schemeClr val="accent5">
                    <a:lumMod val="75000"/>
                  </a:schemeClr>
                </a:solidFill>
                <a:latin typeface="Cooper Black" pitchFamily="18" charset="0"/>
              </a:rPr>
              <a:t>Types of </a:t>
            </a:r>
            <a:r>
              <a:rPr lang="en-US" sz="3600" dirty="0" err="1" smtClean="0">
                <a:solidFill>
                  <a:schemeClr val="accent5">
                    <a:lumMod val="75000"/>
                  </a:schemeClr>
                </a:solidFill>
                <a:latin typeface="Cooper Black" pitchFamily="18" charset="0"/>
              </a:rPr>
              <a:t>Trac</a:t>
            </a:r>
            <a:r>
              <a:rPr lang="en-US" sz="3600" b="1" dirty="0" err="1" smtClean="0">
                <a:solidFill>
                  <a:schemeClr val="accent5">
                    <a:lumMod val="75000"/>
                  </a:schemeClr>
                </a:solidFill>
                <a:latin typeface="Cooper Black" pitchFamily="18" charset="0"/>
              </a:rPr>
              <a:t>heostomy</a:t>
            </a:r>
            <a:r>
              <a:rPr lang="en-US" sz="3600" b="1" dirty="0" smtClean="0">
                <a:solidFill>
                  <a:schemeClr val="accent5">
                    <a:lumMod val="75000"/>
                  </a:schemeClr>
                </a:solidFill>
                <a:latin typeface="Cooper Black" pitchFamily="18" charset="0"/>
              </a:rPr>
              <a:t> Tubes:</a:t>
            </a:r>
            <a:r>
              <a:rPr lang="en-US" sz="4000" b="1" dirty="0" smtClean="0">
                <a:solidFill>
                  <a:schemeClr val="accent5">
                    <a:lumMod val="75000"/>
                  </a:schemeClr>
                </a:solidFill>
                <a:latin typeface="Cooper Black" pitchFamily="18" charset="0"/>
              </a:rPr>
              <a:t/>
            </a:r>
            <a:br>
              <a:rPr lang="en-US" sz="4000" b="1" dirty="0" smtClean="0">
                <a:solidFill>
                  <a:schemeClr val="accent5">
                    <a:lumMod val="75000"/>
                  </a:schemeClr>
                </a:solidFill>
                <a:latin typeface="Cooper Black" pitchFamily="18" charset="0"/>
              </a:rPr>
            </a:br>
            <a:endParaRPr lang="ar-SA" sz="3600" dirty="0"/>
          </a:p>
        </p:txBody>
      </p:sp>
      <p:sp>
        <p:nvSpPr>
          <p:cNvPr id="3" name="عنصر نائب للمحتوى 2"/>
          <p:cNvSpPr>
            <a:spLocks noGrp="1"/>
          </p:cNvSpPr>
          <p:nvPr>
            <p:ph idx="1"/>
          </p:nvPr>
        </p:nvSpPr>
        <p:spPr>
          <a:xfrm>
            <a:off x="533400" y="1600200"/>
            <a:ext cx="4648200" cy="3581400"/>
          </a:xfrm>
        </p:spPr>
        <p:txBody>
          <a:bodyPr>
            <a:normAutofit/>
          </a:bodyPr>
          <a:lstStyle/>
          <a:p>
            <a:pPr algn="l" rtl="0"/>
            <a:r>
              <a:rPr lang="en-US" sz="2000" b="1" dirty="0" err="1" smtClean="0">
                <a:solidFill>
                  <a:schemeClr val="accent4">
                    <a:lumMod val="75000"/>
                  </a:schemeClr>
                </a:solidFill>
                <a:latin typeface="Calisto MT" pitchFamily="18" charset="0"/>
              </a:rPr>
              <a:t>Tracheostomy</a:t>
            </a:r>
            <a:r>
              <a:rPr lang="en-US" sz="2000" b="1" dirty="0" smtClean="0">
                <a:solidFill>
                  <a:schemeClr val="accent4">
                    <a:lumMod val="75000"/>
                  </a:schemeClr>
                </a:solidFill>
                <a:latin typeface="Calisto MT" pitchFamily="18" charset="0"/>
              </a:rPr>
              <a:t> tubes can be made of metal, plastic or silicone. Plastic and silicone tubes are increasingly popular because they are lightweight and there is less crusting of secretions.</a:t>
            </a:r>
            <a:endParaRPr lang="ar-SA" sz="2000" b="1" dirty="0">
              <a:solidFill>
                <a:schemeClr val="accent4">
                  <a:lumMod val="75000"/>
                </a:schemeClr>
              </a:solidFill>
              <a:latin typeface="Calisto MT" pitchFamily="18" charset="0"/>
            </a:endParaRPr>
          </a:p>
        </p:txBody>
      </p:sp>
      <p:pic>
        <p:nvPicPr>
          <p:cNvPr id="4" name="Picture 5" descr="tube7"/>
          <p:cNvPicPr>
            <a:picLocks noChangeAspect="1" noChangeArrowheads="1"/>
          </p:cNvPicPr>
          <p:nvPr/>
        </p:nvPicPr>
        <p:blipFill>
          <a:blip r:embed="rId2" cstate="print"/>
          <a:srcRect/>
          <a:stretch>
            <a:fillRect/>
          </a:stretch>
        </p:blipFill>
        <p:spPr bwMode="auto">
          <a:xfrm>
            <a:off x="5105400" y="2590800"/>
            <a:ext cx="3632126" cy="2419177"/>
          </a:xfrm>
          <a:prstGeom prst="roundRect">
            <a:avLst>
              <a:gd name="adj" fmla="val 8594"/>
            </a:avLst>
          </a:prstGeom>
          <a:solidFill>
            <a:srgbClr val="FFFFFF">
              <a:shade val="85000"/>
            </a:srgbClr>
          </a:solidFill>
          <a:ln w="38100">
            <a:solidFill>
              <a:schemeClr val="accent4">
                <a:lumMod val="75000"/>
              </a:schemeClr>
            </a:solidFill>
          </a:ln>
          <a:effectLst>
            <a:reflection blurRad="12700" stA="38000" endPos="28000" dist="5000" dir="5400000" sy="-100000" algn="bl" rotWithShape="0"/>
          </a:effectLst>
        </p:spPr>
      </p:pic>
      <p:pic>
        <p:nvPicPr>
          <p:cNvPr id="5" name="Picture 2"/>
          <p:cNvPicPr>
            <a:picLocks noChangeAspect="1" noChangeArrowheads="1"/>
          </p:cNvPicPr>
          <p:nvPr/>
        </p:nvPicPr>
        <p:blipFill>
          <a:blip r:embed="rId3" cstate="print"/>
          <a:srcRect l="1923" t="2645" r="3846" b="12727"/>
          <a:stretch>
            <a:fillRect/>
          </a:stretch>
        </p:blipFill>
        <p:spPr bwMode="auto">
          <a:xfrm>
            <a:off x="1752600" y="3810000"/>
            <a:ext cx="3733800" cy="2438400"/>
          </a:xfrm>
          <a:prstGeom prst="roundRect">
            <a:avLst>
              <a:gd name="adj" fmla="val 8594"/>
            </a:avLst>
          </a:prstGeom>
          <a:solidFill>
            <a:srgbClr val="FFFFFF">
              <a:shade val="85000"/>
            </a:srgbClr>
          </a:solidFill>
          <a:ln w="38100">
            <a:solidFill>
              <a:schemeClr val="accent4">
                <a:lumMod val="75000"/>
              </a:schemeClr>
            </a:solid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7391400" cy="1676400"/>
          </a:xfrm>
        </p:spPr>
        <p:txBody>
          <a:bodyPr/>
          <a:lstStyle/>
          <a:p>
            <a:pPr rtl="0"/>
            <a:r>
              <a:rPr lang="en-US" sz="3200" dirty="0" smtClean="0">
                <a:solidFill>
                  <a:schemeClr val="accent5">
                    <a:lumMod val="75000"/>
                  </a:schemeClr>
                </a:solidFill>
                <a:latin typeface="Cooper Black" pitchFamily="18" charset="0"/>
              </a:rPr>
              <a:t>Types of </a:t>
            </a:r>
            <a:r>
              <a:rPr lang="en-US" sz="3200" dirty="0" err="1" smtClean="0">
                <a:solidFill>
                  <a:schemeClr val="accent5">
                    <a:lumMod val="75000"/>
                  </a:schemeClr>
                </a:solidFill>
                <a:latin typeface="Cooper Black" pitchFamily="18" charset="0"/>
              </a:rPr>
              <a:t>Trac</a:t>
            </a:r>
            <a:r>
              <a:rPr lang="en-US" sz="3200" b="1" dirty="0" err="1" smtClean="0">
                <a:solidFill>
                  <a:schemeClr val="accent5">
                    <a:lumMod val="75000"/>
                  </a:schemeClr>
                </a:solidFill>
                <a:latin typeface="Cooper Black" pitchFamily="18" charset="0"/>
              </a:rPr>
              <a:t>heostomy</a:t>
            </a:r>
            <a:r>
              <a:rPr lang="en-US" sz="3200" b="1" dirty="0" smtClean="0">
                <a:solidFill>
                  <a:schemeClr val="accent5">
                    <a:lumMod val="75000"/>
                  </a:schemeClr>
                </a:solidFill>
                <a:latin typeface="Cooper Black" pitchFamily="18" charset="0"/>
              </a:rPr>
              <a:t> Tubes:</a:t>
            </a:r>
            <a:r>
              <a:rPr lang="en-US" sz="3600" b="1" dirty="0" smtClean="0">
                <a:solidFill>
                  <a:schemeClr val="accent5">
                    <a:lumMod val="75000"/>
                  </a:schemeClr>
                </a:solidFill>
                <a:latin typeface="Cooper Black" pitchFamily="18" charset="0"/>
              </a:rPr>
              <a:t/>
            </a:r>
            <a:br>
              <a:rPr lang="en-US" sz="3600" b="1" dirty="0" smtClean="0">
                <a:solidFill>
                  <a:schemeClr val="accent5">
                    <a:lumMod val="75000"/>
                  </a:schemeClr>
                </a:solidFill>
                <a:latin typeface="Cooper Black" pitchFamily="18" charset="0"/>
              </a:rPr>
            </a:br>
            <a:r>
              <a:rPr lang="en-US" sz="2800" b="1" dirty="0" smtClean="0">
                <a:solidFill>
                  <a:schemeClr val="accent4">
                    <a:lumMod val="75000"/>
                  </a:schemeClr>
                </a:solidFill>
                <a:latin typeface="Cooper Black" pitchFamily="18" charset="0"/>
              </a:rPr>
              <a:t>&gt;&gt;</a:t>
            </a:r>
            <a:r>
              <a:rPr lang="en-US" sz="28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Cuffed </a:t>
            </a:r>
            <a:r>
              <a:rPr lang="en-US" sz="2800" b="1" u="sng" dirty="0" err="1" smtClean="0">
                <a:solidFill>
                  <a:schemeClr val="accent4">
                    <a:lumMod val="75000"/>
                  </a:schemeClr>
                </a:solidFill>
                <a:effectLst>
                  <a:outerShdw blurRad="38100" dist="38100" dir="2700000" algn="tl">
                    <a:srgbClr val="000000">
                      <a:alpha val="43137"/>
                    </a:srgbClr>
                  </a:outerShdw>
                </a:effectLst>
                <a:latin typeface="Calisto MT" pitchFamily="18" charset="0"/>
              </a:rPr>
              <a:t>Tracheostomy</a:t>
            </a:r>
            <a:r>
              <a:rPr lang="en-US" sz="28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 Tube:</a:t>
            </a:r>
            <a:endParaRPr lang="ar-SA" sz="2800" u="sng" dirty="0">
              <a:solidFill>
                <a:schemeClr val="accent5">
                  <a:lumMod val="75000"/>
                </a:schemeClr>
              </a:solidFill>
              <a:latin typeface="Cooper Black" pitchFamily="18" charset="0"/>
            </a:endParaRPr>
          </a:p>
        </p:txBody>
      </p:sp>
      <p:sp>
        <p:nvSpPr>
          <p:cNvPr id="6" name="ثماني 5"/>
          <p:cNvSpPr/>
          <p:nvPr/>
        </p:nvSpPr>
        <p:spPr>
          <a:xfrm>
            <a:off x="4800600" y="1600200"/>
            <a:ext cx="3429000" cy="2590800"/>
          </a:xfrm>
          <a:prstGeom prst="octagon">
            <a:avLst>
              <a:gd name="adj" fmla="val 412"/>
            </a:avLst>
          </a:prstGeom>
          <a:solidFill>
            <a:schemeClr val="accent3"/>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rtl="0"/>
            <a:r>
              <a:rPr lang="en-US" sz="2000" b="1" u="sng" dirty="0" smtClean="0">
                <a:solidFill>
                  <a:schemeClr val="bg1"/>
                </a:solidFill>
                <a:effectLst>
                  <a:outerShdw blurRad="38100" dist="38100" dir="2700000" algn="tl">
                    <a:srgbClr val="000000">
                      <a:alpha val="43137"/>
                    </a:srgbClr>
                  </a:outerShdw>
                </a:effectLst>
                <a:latin typeface="Calisto MT" pitchFamily="18" charset="0"/>
              </a:rPr>
              <a:t>Contraindications</a:t>
            </a:r>
            <a:r>
              <a:rPr lang="en-US" sz="2000" b="1" dirty="0" smtClean="0">
                <a:solidFill>
                  <a:schemeClr val="bg1"/>
                </a:solidFill>
                <a:latin typeface="Calisto MT" pitchFamily="18" charset="0"/>
              </a:rPr>
              <a:t/>
            </a:r>
            <a:br>
              <a:rPr lang="en-US" sz="2000" b="1" dirty="0" smtClean="0">
                <a:solidFill>
                  <a:schemeClr val="bg1"/>
                </a:solidFill>
                <a:latin typeface="Calisto MT" pitchFamily="18" charset="0"/>
              </a:rPr>
            </a:br>
            <a:r>
              <a:rPr lang="en-US" sz="2000" b="1" dirty="0" smtClean="0">
                <a:solidFill>
                  <a:schemeClr val="bg1"/>
                </a:solidFill>
                <a:latin typeface="Calisto MT" pitchFamily="18" charset="0"/>
              </a:rPr>
              <a:t>-Child  less than 12 years of age..</a:t>
            </a:r>
            <a:br>
              <a:rPr lang="en-US" sz="2000" b="1" dirty="0" smtClean="0">
                <a:solidFill>
                  <a:schemeClr val="bg1"/>
                </a:solidFill>
                <a:latin typeface="Calisto MT" pitchFamily="18" charset="0"/>
              </a:rPr>
            </a:br>
            <a:r>
              <a:rPr lang="en-US" sz="2000" b="1" dirty="0" smtClean="0">
                <a:solidFill>
                  <a:schemeClr val="bg1"/>
                </a:solidFill>
                <a:latin typeface="Calisto MT" pitchFamily="18" charset="0"/>
              </a:rPr>
              <a:t>-Significant risk of tracheal tissue damage from cuff..</a:t>
            </a:r>
            <a:endParaRPr lang="ar-SA" sz="2000" b="1" dirty="0">
              <a:solidFill>
                <a:schemeClr val="bg1"/>
              </a:solidFill>
              <a:latin typeface="Calisto MT" pitchFamily="18" charset="0"/>
            </a:endParaRPr>
          </a:p>
        </p:txBody>
      </p:sp>
      <p:pic>
        <p:nvPicPr>
          <p:cNvPr id="9" name="Picture 3"/>
          <p:cNvPicPr>
            <a:picLocks noChangeAspect="1" noChangeArrowheads="1"/>
          </p:cNvPicPr>
          <p:nvPr/>
        </p:nvPicPr>
        <p:blipFill>
          <a:blip r:embed="rId3" cstate="print"/>
          <a:srcRect l="3678" t="3320" r="690" b="3734"/>
          <a:stretch>
            <a:fillRect/>
          </a:stretch>
        </p:blipFill>
        <p:spPr bwMode="auto">
          <a:xfrm>
            <a:off x="2819400" y="4267200"/>
            <a:ext cx="3429000" cy="2438400"/>
          </a:xfrm>
          <a:prstGeom prst="rect">
            <a:avLst/>
          </a:prstGeom>
          <a:noFill/>
          <a:ln w="38100">
            <a:solidFill>
              <a:schemeClr val="accent4">
                <a:lumMod val="75000"/>
              </a:schemeClr>
            </a:solidFill>
            <a:miter lim="800000"/>
            <a:headEnd/>
            <a:tailEnd/>
          </a:ln>
        </p:spPr>
      </p:pic>
      <p:sp>
        <p:nvSpPr>
          <p:cNvPr id="13" name="مستطيل 12"/>
          <p:cNvSpPr/>
          <p:nvPr/>
        </p:nvSpPr>
        <p:spPr>
          <a:xfrm>
            <a:off x="381000" y="1600200"/>
            <a:ext cx="3810000" cy="2590800"/>
          </a:xfrm>
          <a:prstGeom prst="rect">
            <a:avLst/>
          </a:prstGeom>
          <a:solidFill>
            <a:schemeClr val="accent1">
              <a:lumMod val="60000"/>
              <a:lumOff val="4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rtl="0"/>
            <a:endParaRPr lang="en-US" sz="2000" b="1" u="sng" dirty="0" smtClean="0">
              <a:solidFill>
                <a:schemeClr val="accent4">
                  <a:lumMod val="75000"/>
                </a:schemeClr>
              </a:solidFill>
              <a:effectLst>
                <a:outerShdw blurRad="38100" dist="38100" dir="2700000" algn="tl">
                  <a:srgbClr val="000000">
                    <a:alpha val="43137"/>
                  </a:srgbClr>
                </a:outerShdw>
              </a:effectLst>
              <a:latin typeface="Calisto MT" pitchFamily="18" charset="0"/>
            </a:endParaRPr>
          </a:p>
          <a:p>
            <a:pPr algn="l" rtl="0"/>
            <a:r>
              <a:rPr lang="en-US" sz="20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Indications</a:t>
            </a:r>
            <a:r>
              <a:rPr lang="en-US" sz="2000" b="1" dirty="0" smtClean="0">
                <a:solidFill>
                  <a:schemeClr val="accent4">
                    <a:lumMod val="75000"/>
                  </a:schemeClr>
                </a:solidFill>
                <a:latin typeface="Calisto MT" pitchFamily="18" charset="0"/>
              </a:rPr>
              <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  </a:t>
            </a:r>
            <a:r>
              <a:rPr lang="en-US" sz="2000" b="1" dirty="0" smtClean="0">
                <a:solidFill>
                  <a:schemeClr val="accent4">
                    <a:lumMod val="75000"/>
                  </a:schemeClr>
                </a:solidFill>
                <a:latin typeface="Calisto MT" pitchFamily="18" charset="0"/>
              </a:rPr>
              <a:t>Risk of aspiration.</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  </a:t>
            </a:r>
            <a:r>
              <a:rPr lang="en-US" sz="2000" b="1" dirty="0" smtClean="0">
                <a:solidFill>
                  <a:schemeClr val="accent4">
                    <a:lumMod val="75000"/>
                  </a:schemeClr>
                </a:solidFill>
                <a:latin typeface="Calisto MT" pitchFamily="18" charset="0"/>
              </a:rPr>
              <a:t>Newly formed stoma(adult).</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  </a:t>
            </a:r>
            <a:r>
              <a:rPr lang="en-US" sz="2000" b="1" dirty="0" smtClean="0">
                <a:solidFill>
                  <a:schemeClr val="accent4">
                    <a:lumMod val="75000"/>
                  </a:schemeClr>
                </a:solidFill>
                <a:latin typeface="Calisto MT" pitchFamily="18" charset="0"/>
              </a:rPr>
              <a:t>Positive pressure ventilation.</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  </a:t>
            </a:r>
            <a:r>
              <a:rPr lang="en-US" sz="2000" b="1" dirty="0" smtClean="0">
                <a:solidFill>
                  <a:schemeClr val="accent4">
                    <a:lumMod val="75000"/>
                  </a:schemeClr>
                </a:solidFill>
                <a:latin typeface="Calisto MT" pitchFamily="18" charset="0"/>
              </a:rPr>
              <a:t>Unstable condition.</a:t>
            </a:r>
            <a:endParaRPr lang="ar-SA" sz="2000" b="1" dirty="0" smtClean="0">
              <a:solidFill>
                <a:schemeClr val="accent4">
                  <a:lumMod val="75000"/>
                </a:schemeClr>
              </a:solidFill>
              <a:latin typeface="Calisto MT" pitchFamily="18" charset="0"/>
            </a:endParaRPr>
          </a:p>
          <a:p>
            <a:pPr algn="l"/>
            <a:endParaRPr lang="ar-SA" sz="2000" dirty="0" smtClean="0"/>
          </a:p>
          <a:p>
            <a:pPr algn="l"/>
            <a:endParaRPr lang="ar-SA"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8001000" cy="1676400"/>
          </a:xfrm>
        </p:spPr>
        <p:txBody>
          <a:bodyPr/>
          <a:lstStyle/>
          <a:p>
            <a:r>
              <a:rPr lang="en-US" sz="3200" dirty="0" smtClean="0">
                <a:solidFill>
                  <a:schemeClr val="accent5">
                    <a:lumMod val="75000"/>
                  </a:schemeClr>
                </a:solidFill>
                <a:latin typeface="Cooper Black" pitchFamily="18" charset="0"/>
              </a:rPr>
              <a:t>Types of </a:t>
            </a:r>
            <a:r>
              <a:rPr lang="en-US" sz="3200" dirty="0" err="1" smtClean="0">
                <a:solidFill>
                  <a:schemeClr val="accent5">
                    <a:lumMod val="75000"/>
                  </a:schemeClr>
                </a:solidFill>
                <a:latin typeface="Cooper Black" pitchFamily="18" charset="0"/>
              </a:rPr>
              <a:t>Trac</a:t>
            </a:r>
            <a:r>
              <a:rPr lang="en-US" sz="3200" b="1" dirty="0" err="1" smtClean="0">
                <a:solidFill>
                  <a:schemeClr val="accent5">
                    <a:lumMod val="75000"/>
                  </a:schemeClr>
                </a:solidFill>
                <a:latin typeface="Cooper Black" pitchFamily="18" charset="0"/>
              </a:rPr>
              <a:t>heostomy</a:t>
            </a:r>
            <a:r>
              <a:rPr lang="en-US" sz="3200" b="1" dirty="0" smtClean="0">
                <a:solidFill>
                  <a:schemeClr val="accent5">
                    <a:lumMod val="75000"/>
                  </a:schemeClr>
                </a:solidFill>
                <a:latin typeface="Cooper Black" pitchFamily="18" charset="0"/>
              </a:rPr>
              <a:t> Tubes:</a:t>
            </a:r>
            <a:r>
              <a:rPr lang="en-US" sz="5400" b="1" dirty="0" smtClean="0">
                <a:solidFill>
                  <a:schemeClr val="accent5">
                    <a:lumMod val="75000"/>
                  </a:schemeClr>
                </a:solidFill>
                <a:latin typeface="Cooper Black" pitchFamily="18" charset="0"/>
              </a:rPr>
              <a:t/>
            </a:r>
            <a:br>
              <a:rPr lang="en-US" sz="5400" b="1" dirty="0" smtClean="0">
                <a:solidFill>
                  <a:schemeClr val="accent5">
                    <a:lumMod val="75000"/>
                  </a:schemeClr>
                </a:solidFill>
                <a:latin typeface="Cooper Black" pitchFamily="18" charset="0"/>
              </a:rPr>
            </a:br>
            <a:r>
              <a:rPr lang="en-US" sz="2800" b="1" dirty="0" smtClean="0">
                <a:solidFill>
                  <a:schemeClr val="accent4">
                    <a:lumMod val="75000"/>
                  </a:schemeClr>
                </a:solidFill>
                <a:latin typeface="Cooper Black" pitchFamily="18" charset="0"/>
              </a:rPr>
              <a:t>&gt;&gt;</a:t>
            </a:r>
            <a:r>
              <a:rPr lang="en-US" sz="2800" b="1" u="sng" dirty="0" err="1" smtClean="0">
                <a:solidFill>
                  <a:schemeClr val="accent4">
                    <a:lumMod val="75000"/>
                  </a:schemeClr>
                </a:solidFill>
                <a:effectLst>
                  <a:outerShdw blurRad="38100" dist="38100" dir="2700000" algn="tl">
                    <a:srgbClr val="000000">
                      <a:alpha val="43137"/>
                    </a:srgbClr>
                  </a:outerShdw>
                </a:effectLst>
                <a:latin typeface="Calisto MT" pitchFamily="18" charset="0"/>
              </a:rPr>
              <a:t>Uncuffed</a:t>
            </a:r>
            <a:r>
              <a:rPr lang="en-US" sz="28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 </a:t>
            </a:r>
            <a:r>
              <a:rPr lang="en-US" sz="2800" b="1" u="sng" dirty="0" err="1" smtClean="0">
                <a:solidFill>
                  <a:schemeClr val="accent4">
                    <a:lumMod val="75000"/>
                  </a:schemeClr>
                </a:solidFill>
                <a:effectLst>
                  <a:outerShdw blurRad="38100" dist="38100" dir="2700000" algn="tl">
                    <a:srgbClr val="000000">
                      <a:alpha val="43137"/>
                    </a:srgbClr>
                  </a:outerShdw>
                </a:effectLst>
                <a:latin typeface="Calisto MT" pitchFamily="18" charset="0"/>
              </a:rPr>
              <a:t>Tracheostomy</a:t>
            </a:r>
            <a:r>
              <a:rPr lang="en-US" sz="28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 Tube:</a:t>
            </a:r>
            <a:endParaRPr lang="ar-SA" sz="2800" dirty="0"/>
          </a:p>
        </p:txBody>
      </p:sp>
      <p:sp>
        <p:nvSpPr>
          <p:cNvPr id="4" name="مستطيل 3"/>
          <p:cNvSpPr/>
          <p:nvPr/>
        </p:nvSpPr>
        <p:spPr>
          <a:xfrm>
            <a:off x="381000" y="1600200"/>
            <a:ext cx="3581400" cy="2590800"/>
          </a:xfrm>
          <a:prstGeom prst="rect">
            <a:avLst/>
          </a:prstGeom>
          <a:solidFill>
            <a:schemeClr val="accent1">
              <a:lumMod val="60000"/>
              <a:lumOff val="40000"/>
            </a:schemeClr>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rtl="0"/>
            <a:endParaRPr lang="en-US" sz="2000" b="1" u="sng" dirty="0" smtClean="0">
              <a:solidFill>
                <a:schemeClr val="accent4">
                  <a:lumMod val="75000"/>
                </a:schemeClr>
              </a:solidFill>
              <a:effectLst>
                <a:outerShdw blurRad="38100" dist="38100" dir="2700000" algn="tl">
                  <a:srgbClr val="000000">
                    <a:alpha val="43137"/>
                  </a:srgbClr>
                </a:outerShdw>
              </a:effectLst>
              <a:latin typeface="Calisto MT" pitchFamily="18" charset="0"/>
            </a:endParaRPr>
          </a:p>
          <a:p>
            <a:pPr algn="l" rtl="0"/>
            <a:r>
              <a:rPr lang="en-US" sz="20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Indications</a:t>
            </a:r>
          </a:p>
          <a:p>
            <a:pPr algn="l" rtl="0"/>
            <a:r>
              <a:rPr lang="en-US" sz="2000" b="1" dirty="0" smtClean="0">
                <a:solidFill>
                  <a:schemeClr val="accent4">
                    <a:lumMod val="75000"/>
                  </a:schemeClr>
                </a:solidFill>
                <a:latin typeface="Calisto MT" pitchFamily="18" charset="0"/>
                <a:sym typeface="Wingdings"/>
              </a:rPr>
              <a:t></a:t>
            </a:r>
            <a:r>
              <a:rPr lang="en-US" sz="2000" b="1" dirty="0" smtClean="0">
                <a:solidFill>
                  <a:schemeClr val="accent4">
                    <a:lumMod val="75000"/>
                  </a:schemeClr>
                </a:solidFill>
                <a:latin typeface="Calisto MT" pitchFamily="18" charset="0"/>
              </a:rPr>
              <a:t>Vocal cord palsy.</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a:t>
            </a:r>
            <a:r>
              <a:rPr lang="en-US" sz="2000" b="1" dirty="0" smtClean="0">
                <a:solidFill>
                  <a:schemeClr val="accent4">
                    <a:lumMod val="75000"/>
                  </a:schemeClr>
                </a:solidFill>
                <a:latin typeface="Calisto MT" pitchFamily="18" charset="0"/>
              </a:rPr>
              <a:t> head and neck tumor.</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a:t>
            </a:r>
            <a:r>
              <a:rPr lang="en-US" sz="2000" b="1" dirty="0" smtClean="0">
                <a:solidFill>
                  <a:schemeClr val="accent4">
                    <a:lumMod val="75000"/>
                  </a:schemeClr>
                </a:solidFill>
                <a:latin typeface="Calisto MT" pitchFamily="18" charset="0"/>
              </a:rPr>
              <a:t>Respiratory insufficiency.</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 </a:t>
            </a:r>
            <a:r>
              <a:rPr lang="en-US" sz="2000" b="1" dirty="0" smtClean="0">
                <a:solidFill>
                  <a:schemeClr val="accent4">
                    <a:lumMod val="75000"/>
                  </a:schemeClr>
                </a:solidFill>
                <a:latin typeface="Calisto MT" pitchFamily="18" charset="0"/>
              </a:rPr>
              <a:t>Neuromuscular disorders.</a:t>
            </a:r>
            <a:br>
              <a:rPr lang="en-US" sz="2000" b="1" dirty="0" smtClean="0">
                <a:solidFill>
                  <a:schemeClr val="accent4">
                    <a:lumMod val="75000"/>
                  </a:schemeClr>
                </a:solidFill>
                <a:latin typeface="Calisto MT" pitchFamily="18" charset="0"/>
              </a:rPr>
            </a:br>
            <a:r>
              <a:rPr lang="en-US" sz="2000" b="1" dirty="0" smtClean="0">
                <a:solidFill>
                  <a:schemeClr val="accent4">
                    <a:lumMod val="75000"/>
                  </a:schemeClr>
                </a:solidFill>
                <a:latin typeface="Calisto MT" pitchFamily="18" charset="0"/>
                <a:sym typeface="Wingdings"/>
              </a:rPr>
              <a:t></a:t>
            </a:r>
            <a:r>
              <a:rPr lang="en-US" sz="2000" b="1" dirty="0" smtClean="0">
                <a:solidFill>
                  <a:schemeClr val="accent4">
                    <a:lumMod val="75000"/>
                  </a:schemeClr>
                </a:solidFill>
                <a:latin typeface="Calisto MT" pitchFamily="18" charset="0"/>
              </a:rPr>
              <a:t>Pediatric or neonatal </a:t>
            </a:r>
            <a:r>
              <a:rPr lang="en-US" sz="2000" b="1" dirty="0" err="1" smtClean="0">
                <a:solidFill>
                  <a:schemeClr val="accent4">
                    <a:lumMod val="75000"/>
                  </a:schemeClr>
                </a:solidFill>
                <a:latin typeface="Calisto MT" pitchFamily="18" charset="0"/>
              </a:rPr>
              <a:t>tracheostomy</a:t>
            </a:r>
            <a:r>
              <a:rPr lang="en-US" sz="2000" b="1" dirty="0" smtClean="0">
                <a:solidFill>
                  <a:schemeClr val="accent4">
                    <a:lumMod val="75000"/>
                  </a:schemeClr>
                </a:solidFill>
                <a:latin typeface="Calisto MT" pitchFamily="18" charset="0"/>
              </a:rPr>
              <a:t>. </a:t>
            </a:r>
            <a:endParaRPr lang="ar-SA" sz="2000" b="1" dirty="0" smtClean="0">
              <a:solidFill>
                <a:schemeClr val="accent4">
                  <a:lumMod val="75000"/>
                </a:schemeClr>
              </a:solidFill>
              <a:latin typeface="Calisto MT" pitchFamily="18" charset="0"/>
            </a:endParaRPr>
          </a:p>
          <a:p>
            <a:pPr algn="l" rtl="0"/>
            <a:endParaRPr lang="ar-SA" sz="2000" dirty="0" smtClean="0"/>
          </a:p>
          <a:p>
            <a:pPr algn="l" rtl="0"/>
            <a:endParaRPr lang="ar-SA" sz="2000" dirty="0"/>
          </a:p>
        </p:txBody>
      </p:sp>
      <p:sp>
        <p:nvSpPr>
          <p:cNvPr id="7" name="ثماني 6"/>
          <p:cNvSpPr/>
          <p:nvPr/>
        </p:nvSpPr>
        <p:spPr>
          <a:xfrm>
            <a:off x="4572000" y="1600200"/>
            <a:ext cx="3657600" cy="2590800"/>
          </a:xfrm>
          <a:prstGeom prst="octagon">
            <a:avLst>
              <a:gd name="adj" fmla="val 412"/>
            </a:avLst>
          </a:prstGeom>
          <a:solidFill>
            <a:schemeClr val="accent3"/>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rtl="0"/>
            <a:r>
              <a:rPr lang="en-US" sz="2000" b="1" u="sng" dirty="0" smtClean="0">
                <a:solidFill>
                  <a:schemeClr val="bg1"/>
                </a:solidFill>
                <a:effectLst>
                  <a:outerShdw blurRad="38100" dist="38100" dir="2700000" algn="tl">
                    <a:srgbClr val="000000">
                      <a:alpha val="43137"/>
                    </a:srgbClr>
                  </a:outerShdw>
                </a:effectLst>
                <a:latin typeface="Calisto MT" pitchFamily="18" charset="0"/>
              </a:rPr>
              <a:t>Contraindications</a:t>
            </a:r>
            <a:r>
              <a:rPr lang="en-US" sz="2000" b="1" dirty="0" smtClean="0">
                <a:solidFill>
                  <a:schemeClr val="bg1"/>
                </a:solidFill>
                <a:latin typeface="Calisto MT" pitchFamily="18" charset="0"/>
              </a:rPr>
              <a:t/>
            </a:r>
            <a:br>
              <a:rPr lang="en-US" sz="2000" b="1" dirty="0" smtClean="0">
                <a:solidFill>
                  <a:schemeClr val="bg1"/>
                </a:solidFill>
                <a:latin typeface="Calisto MT" pitchFamily="18" charset="0"/>
              </a:rPr>
            </a:br>
            <a:r>
              <a:rPr lang="en-US" sz="2000" b="1" dirty="0" smtClean="0">
                <a:solidFill>
                  <a:schemeClr val="bg1"/>
                </a:solidFill>
                <a:latin typeface="Calisto MT" pitchFamily="18" charset="0"/>
              </a:rPr>
              <a:t>- Dependant on positive pressure ventilation.</a:t>
            </a:r>
            <a:br>
              <a:rPr lang="en-US" sz="2000" b="1" dirty="0" smtClean="0">
                <a:solidFill>
                  <a:schemeClr val="bg1"/>
                </a:solidFill>
                <a:latin typeface="Calisto MT" pitchFamily="18" charset="0"/>
              </a:rPr>
            </a:br>
            <a:r>
              <a:rPr lang="en-US" sz="2000" b="1" dirty="0" smtClean="0">
                <a:solidFill>
                  <a:schemeClr val="bg1"/>
                </a:solidFill>
                <a:latin typeface="Calisto MT" pitchFamily="18" charset="0"/>
              </a:rPr>
              <a:t>-significant risk of aspiration.</a:t>
            </a:r>
            <a:br>
              <a:rPr lang="en-US" sz="2000" b="1" dirty="0" smtClean="0">
                <a:solidFill>
                  <a:schemeClr val="bg1"/>
                </a:solidFill>
                <a:latin typeface="Calisto MT" pitchFamily="18" charset="0"/>
              </a:rPr>
            </a:br>
            <a:r>
              <a:rPr lang="en-US" sz="2000" b="1" dirty="0" smtClean="0">
                <a:solidFill>
                  <a:schemeClr val="bg1"/>
                </a:solidFill>
                <a:latin typeface="Calisto MT" pitchFamily="18" charset="0"/>
              </a:rPr>
              <a:t>-Newly formed </a:t>
            </a:r>
            <a:r>
              <a:rPr lang="en-US" sz="2000" b="1" dirty="0" err="1" smtClean="0">
                <a:solidFill>
                  <a:schemeClr val="bg1"/>
                </a:solidFill>
                <a:latin typeface="Calisto MT" pitchFamily="18" charset="0"/>
              </a:rPr>
              <a:t>tracheostomy</a:t>
            </a:r>
            <a:r>
              <a:rPr lang="en-US" sz="2000" b="1" dirty="0" smtClean="0">
                <a:solidFill>
                  <a:schemeClr val="bg1"/>
                </a:solidFill>
                <a:latin typeface="Calisto MT" pitchFamily="18" charset="0"/>
              </a:rPr>
              <a:t>.</a:t>
            </a:r>
            <a:endParaRPr lang="ar-SA" sz="2000" b="1" dirty="0" smtClean="0">
              <a:solidFill>
                <a:schemeClr val="bg1"/>
              </a:solidFill>
              <a:latin typeface="Calisto MT" pitchFamily="18" charset="0"/>
            </a:endParaRPr>
          </a:p>
        </p:txBody>
      </p:sp>
      <p:pic>
        <p:nvPicPr>
          <p:cNvPr id="9" name="Picture 3"/>
          <p:cNvPicPr>
            <a:picLocks noChangeAspect="1" noChangeArrowheads="1"/>
          </p:cNvPicPr>
          <p:nvPr/>
        </p:nvPicPr>
        <p:blipFill>
          <a:blip r:embed="rId2" cstate="print"/>
          <a:srcRect l="1732" t="3509" r="3030" b="3509"/>
          <a:stretch>
            <a:fillRect/>
          </a:stretch>
        </p:blipFill>
        <p:spPr bwMode="auto">
          <a:xfrm>
            <a:off x="2438400" y="4343400"/>
            <a:ext cx="4191000" cy="2362200"/>
          </a:xfrm>
          <a:prstGeom prst="rect">
            <a:avLst/>
          </a:prstGeom>
          <a:noFill/>
          <a:ln w="38100">
            <a:solidFill>
              <a:schemeClr val="accent4">
                <a:lumMod val="75000"/>
              </a:schemeClr>
            </a:solid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152400"/>
            <a:ext cx="7543800" cy="1676400"/>
          </a:xfrm>
        </p:spPr>
        <p:txBody>
          <a:bodyPr/>
          <a:lstStyle/>
          <a:p>
            <a:pPr rtl="0"/>
            <a:r>
              <a:rPr lang="en-US" sz="3200" dirty="0" smtClean="0">
                <a:solidFill>
                  <a:schemeClr val="accent5">
                    <a:lumMod val="75000"/>
                  </a:schemeClr>
                </a:solidFill>
                <a:latin typeface="Cooper Black" pitchFamily="18" charset="0"/>
              </a:rPr>
              <a:t>Types of </a:t>
            </a:r>
            <a:r>
              <a:rPr lang="en-US" sz="3200" dirty="0" err="1" smtClean="0">
                <a:solidFill>
                  <a:schemeClr val="accent5">
                    <a:lumMod val="75000"/>
                  </a:schemeClr>
                </a:solidFill>
                <a:latin typeface="Cooper Black" pitchFamily="18" charset="0"/>
              </a:rPr>
              <a:t>Tracheostomy</a:t>
            </a:r>
            <a:r>
              <a:rPr lang="en-US" sz="3200" dirty="0" smtClean="0">
                <a:solidFill>
                  <a:schemeClr val="accent5">
                    <a:lumMod val="75000"/>
                  </a:schemeClr>
                </a:solidFill>
                <a:latin typeface="Cooper Black" pitchFamily="18" charset="0"/>
              </a:rPr>
              <a:t> Tubes:</a:t>
            </a:r>
            <a:r>
              <a:rPr lang="en-US" sz="8000" b="1" dirty="0" smtClean="0">
                <a:solidFill>
                  <a:schemeClr val="accent5">
                    <a:lumMod val="75000"/>
                  </a:schemeClr>
                </a:solidFill>
                <a:latin typeface="Cooper Black" pitchFamily="18" charset="0"/>
              </a:rPr>
              <a:t/>
            </a:r>
            <a:br>
              <a:rPr lang="en-US" sz="8000" b="1" dirty="0" smtClean="0">
                <a:solidFill>
                  <a:schemeClr val="accent5">
                    <a:lumMod val="75000"/>
                  </a:schemeClr>
                </a:solidFill>
                <a:latin typeface="Cooper Black" pitchFamily="18" charset="0"/>
              </a:rPr>
            </a:br>
            <a:r>
              <a:rPr lang="en-US" sz="28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&gt;&gt;Fenestrated </a:t>
            </a:r>
            <a:r>
              <a:rPr lang="en-US" sz="2800" b="1" u="sng" dirty="0" err="1" smtClean="0">
                <a:solidFill>
                  <a:schemeClr val="accent4">
                    <a:lumMod val="75000"/>
                  </a:schemeClr>
                </a:solidFill>
                <a:effectLst>
                  <a:outerShdw blurRad="38100" dist="38100" dir="2700000" algn="tl">
                    <a:srgbClr val="000000">
                      <a:alpha val="43137"/>
                    </a:srgbClr>
                  </a:outerShdw>
                </a:effectLst>
                <a:latin typeface="Calisto MT" pitchFamily="18" charset="0"/>
              </a:rPr>
              <a:t>Tracheostomy</a:t>
            </a:r>
            <a:r>
              <a:rPr lang="en-US" sz="2800" b="1" u="sng" dirty="0" smtClean="0">
                <a:solidFill>
                  <a:schemeClr val="accent4">
                    <a:lumMod val="75000"/>
                  </a:schemeClr>
                </a:solidFill>
                <a:effectLst>
                  <a:outerShdw blurRad="38100" dist="38100" dir="2700000" algn="tl">
                    <a:srgbClr val="000000">
                      <a:alpha val="43137"/>
                    </a:srgbClr>
                  </a:outerShdw>
                </a:effectLst>
                <a:latin typeface="Calisto MT" pitchFamily="18" charset="0"/>
              </a:rPr>
              <a:t> Tube</a:t>
            </a:r>
            <a:r>
              <a:rPr lang="en-US" sz="2800" dirty="0" smtClean="0"/>
              <a:t/>
            </a:r>
            <a:br>
              <a:rPr lang="en-US" sz="2800" dirty="0" smtClean="0"/>
            </a:br>
            <a:endParaRPr lang="ar-SA" sz="2800" dirty="0">
              <a:latin typeface="Calisto MT" pitchFamily="18" charset="0"/>
            </a:endParaRPr>
          </a:p>
        </p:txBody>
      </p:sp>
      <p:sp>
        <p:nvSpPr>
          <p:cNvPr id="3" name="عنصر نائب للمحتوى 2"/>
          <p:cNvSpPr>
            <a:spLocks noGrp="1"/>
          </p:cNvSpPr>
          <p:nvPr>
            <p:ph idx="1"/>
          </p:nvPr>
        </p:nvSpPr>
        <p:spPr>
          <a:xfrm>
            <a:off x="762000" y="1676400"/>
            <a:ext cx="5943600" cy="3886200"/>
          </a:xfrm>
        </p:spPr>
        <p:txBody>
          <a:bodyPr>
            <a:normAutofit fontScale="77500" lnSpcReduction="20000"/>
          </a:bodyPr>
          <a:lstStyle/>
          <a:p>
            <a:pPr algn="l" rtl="0"/>
            <a:r>
              <a:rPr lang="en-US" b="1" dirty="0" smtClean="0">
                <a:solidFill>
                  <a:schemeClr val="accent4">
                    <a:lumMod val="75000"/>
                  </a:schemeClr>
                </a:solidFill>
                <a:latin typeface="Calisto MT" pitchFamily="18" charset="0"/>
              </a:rPr>
              <a:t>Fenestrations refer to the holes in the lumen of the </a:t>
            </a:r>
            <a:r>
              <a:rPr lang="en-US" b="1" dirty="0" err="1" smtClean="0">
                <a:solidFill>
                  <a:schemeClr val="accent4">
                    <a:lumMod val="75000"/>
                  </a:schemeClr>
                </a:solidFill>
                <a:latin typeface="Calisto MT" pitchFamily="18" charset="0"/>
              </a:rPr>
              <a:t>tracheostomy</a:t>
            </a:r>
            <a:r>
              <a:rPr lang="en-US" b="1" dirty="0" smtClean="0">
                <a:solidFill>
                  <a:schemeClr val="accent4">
                    <a:lumMod val="75000"/>
                  </a:schemeClr>
                </a:solidFill>
                <a:latin typeface="Calisto MT" pitchFamily="18" charset="0"/>
              </a:rPr>
              <a:t> </a:t>
            </a:r>
            <a:r>
              <a:rPr lang="en-US" b="1" dirty="0" err="1" smtClean="0">
                <a:solidFill>
                  <a:schemeClr val="accent4">
                    <a:lumMod val="75000"/>
                  </a:schemeClr>
                </a:solidFill>
                <a:latin typeface="Calisto MT" pitchFamily="18" charset="0"/>
              </a:rPr>
              <a:t>tube.These</a:t>
            </a:r>
            <a:r>
              <a:rPr lang="en-US" b="1" dirty="0" smtClean="0">
                <a:solidFill>
                  <a:schemeClr val="accent4">
                    <a:lumMod val="75000"/>
                  </a:schemeClr>
                </a:solidFill>
                <a:latin typeface="Calisto MT" pitchFamily="18" charset="0"/>
              </a:rPr>
              <a:t> can be several small holes or one large hole, this enables normal breathing and the ability to speak or cough through the mouth.</a:t>
            </a:r>
          </a:p>
          <a:p>
            <a:pPr algn="l" rtl="0"/>
            <a:r>
              <a:rPr lang="en-US" b="1" dirty="0" smtClean="0">
                <a:solidFill>
                  <a:schemeClr val="accent4">
                    <a:lumMod val="75000"/>
                  </a:schemeClr>
                </a:solidFill>
                <a:latin typeface="Calisto MT" pitchFamily="18" charset="0"/>
              </a:rPr>
              <a:t>Fenestrated </a:t>
            </a:r>
            <a:r>
              <a:rPr lang="en-US" b="1" dirty="0" err="1" smtClean="0">
                <a:solidFill>
                  <a:schemeClr val="accent4">
                    <a:lumMod val="75000"/>
                  </a:schemeClr>
                </a:solidFill>
                <a:latin typeface="Calisto MT" pitchFamily="18" charset="0"/>
              </a:rPr>
              <a:t>tracheostomy</a:t>
            </a:r>
            <a:r>
              <a:rPr lang="en-US" b="1" dirty="0" smtClean="0">
                <a:solidFill>
                  <a:schemeClr val="accent4">
                    <a:lumMod val="75000"/>
                  </a:schemeClr>
                </a:solidFill>
                <a:latin typeface="Calisto MT" pitchFamily="18" charset="0"/>
              </a:rPr>
              <a:t> tubes are recommended to help wean some patients from their temporary </a:t>
            </a:r>
            <a:r>
              <a:rPr lang="en-US" b="1" dirty="0" err="1" smtClean="0">
                <a:solidFill>
                  <a:schemeClr val="accent4">
                    <a:lumMod val="75000"/>
                  </a:schemeClr>
                </a:solidFill>
                <a:latin typeface="Calisto MT" pitchFamily="18" charset="0"/>
              </a:rPr>
              <a:t>tracheostomy</a:t>
            </a:r>
            <a:r>
              <a:rPr lang="en-US" b="1" dirty="0" smtClean="0">
                <a:solidFill>
                  <a:schemeClr val="accent4">
                    <a:lumMod val="75000"/>
                  </a:schemeClr>
                </a:solidFill>
                <a:latin typeface="Calisto MT" pitchFamily="18" charset="0"/>
              </a:rPr>
              <a:t> tube.  </a:t>
            </a:r>
          </a:p>
          <a:p>
            <a:pPr algn="l" rtl="0"/>
            <a:r>
              <a:rPr lang="en-US" b="1" dirty="0" smtClean="0">
                <a:solidFill>
                  <a:schemeClr val="accent4">
                    <a:lumMod val="75000"/>
                  </a:schemeClr>
                </a:solidFill>
                <a:latin typeface="Calisto MT" pitchFamily="18" charset="0"/>
              </a:rPr>
              <a:t>May cause fibrous tissue to develop along the tracheal wall near the fenestrations.</a:t>
            </a:r>
            <a:br>
              <a:rPr lang="en-US" b="1" dirty="0" smtClean="0">
                <a:solidFill>
                  <a:schemeClr val="accent4">
                    <a:lumMod val="75000"/>
                  </a:schemeClr>
                </a:solidFill>
                <a:latin typeface="Calisto MT" pitchFamily="18" charset="0"/>
              </a:rPr>
            </a:br>
            <a:endParaRPr lang="ar-SA" b="1" dirty="0">
              <a:solidFill>
                <a:schemeClr val="accent4">
                  <a:lumMod val="75000"/>
                </a:schemeClr>
              </a:solidFill>
              <a:latin typeface="Calisto MT" pitchFamily="18" charset="0"/>
            </a:endParaRPr>
          </a:p>
        </p:txBody>
      </p:sp>
      <p:pic>
        <p:nvPicPr>
          <p:cNvPr id="4" name="صورة 3" descr="images (3).jpg"/>
          <p:cNvPicPr>
            <a:picLocks noChangeAspect="1"/>
          </p:cNvPicPr>
          <p:nvPr/>
        </p:nvPicPr>
        <p:blipFill>
          <a:blip r:embed="rId2" cstate="print"/>
          <a:stretch>
            <a:fillRect/>
          </a:stretch>
        </p:blipFill>
        <p:spPr>
          <a:xfrm rot="19909131">
            <a:off x="6355502" y="4492870"/>
            <a:ext cx="2490000" cy="1889134"/>
          </a:xfrm>
          <a:prstGeom prst="rect">
            <a:avLst/>
          </a:prstGeom>
          <a:ln w="38100">
            <a:solidFill>
              <a:schemeClr val="accent4">
                <a:lumMod val="75000"/>
              </a:schemeClr>
            </a:solidFill>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POSTOPERATIVE CARE</a:t>
            </a:r>
            <a:endParaRPr lang="en-US" dirty="0"/>
          </a:p>
        </p:txBody>
      </p:sp>
      <p:sp>
        <p:nvSpPr>
          <p:cNvPr id="3" name="Content Placeholder 2"/>
          <p:cNvSpPr>
            <a:spLocks noGrp="1"/>
          </p:cNvSpPr>
          <p:nvPr>
            <p:ph sz="quarter" idx="1"/>
          </p:nvPr>
        </p:nvSpPr>
        <p:spPr/>
        <p:txBody>
          <a:bodyPr/>
          <a:lstStyle/>
          <a:p>
            <a:pPr>
              <a:buNone/>
            </a:pPr>
            <a:r>
              <a:rPr lang="en-US" dirty="0" smtClean="0"/>
              <a:t>1) </a:t>
            </a:r>
            <a:r>
              <a:rPr lang="en-US" b="1" u="sng" dirty="0" smtClean="0"/>
              <a:t>Humidifying inspired air </a:t>
            </a:r>
            <a:r>
              <a:rPr lang="en-US" dirty="0" smtClean="0"/>
              <a:t>is necessary to</a:t>
            </a:r>
          </a:p>
          <a:p>
            <a:pPr>
              <a:buNone/>
            </a:pPr>
            <a:r>
              <a:rPr lang="en-US" dirty="0" smtClean="0"/>
              <a:t>prevent crusting and </a:t>
            </a:r>
            <a:r>
              <a:rPr lang="en-US" dirty="0" err="1" smtClean="0"/>
              <a:t>tracheitis</a:t>
            </a:r>
            <a:r>
              <a:rPr lang="en-US" dirty="0" smtClean="0"/>
              <a:t>.</a:t>
            </a:r>
          </a:p>
          <a:p>
            <a:pPr>
              <a:buNone/>
            </a:pPr>
            <a:r>
              <a:rPr lang="en-US" dirty="0" smtClean="0"/>
              <a:t>2) </a:t>
            </a:r>
            <a:r>
              <a:rPr lang="en-US" b="1" u="sng" dirty="0" smtClean="0"/>
              <a:t>Suctioning</a:t>
            </a:r>
            <a:r>
              <a:rPr lang="en-US" dirty="0" smtClean="0"/>
              <a:t> the tube and trachea on a frequent basis immediately postoperatively. *</a:t>
            </a:r>
          </a:p>
          <a:p>
            <a:pPr>
              <a:buNone/>
            </a:pPr>
            <a:r>
              <a:rPr lang="en-US" dirty="0" smtClean="0"/>
              <a:t>3) </a:t>
            </a:r>
            <a:r>
              <a:rPr lang="en-US" b="1" u="sng" dirty="0" smtClean="0"/>
              <a:t>Chest physiotherapy </a:t>
            </a:r>
            <a:r>
              <a:rPr lang="en-US" dirty="0" smtClean="0"/>
              <a:t>assists in bronchial toilet.</a:t>
            </a:r>
          </a:p>
          <a:p>
            <a:pPr>
              <a:buNone/>
            </a:pPr>
            <a:r>
              <a:rPr lang="en-US" dirty="0" smtClean="0"/>
              <a:t>4) </a:t>
            </a:r>
            <a:r>
              <a:rPr lang="en-US" b="1" u="sng" dirty="0" smtClean="0"/>
              <a:t>changing the tracheotomy tube</a:t>
            </a:r>
            <a:r>
              <a:rPr lang="en-US" dirty="0" smtClean="0"/>
              <a:t> can usually be performed at 3-5 days, after an adequate tract has formed.</a:t>
            </a:r>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DECANNULATION</a:t>
            </a:r>
            <a:endParaRPr lang="en-US" dirty="0"/>
          </a:p>
        </p:txBody>
      </p:sp>
      <p:sp>
        <p:nvSpPr>
          <p:cNvPr id="3" name="Content Placeholder 2"/>
          <p:cNvSpPr>
            <a:spLocks noGrp="1"/>
          </p:cNvSpPr>
          <p:nvPr>
            <p:ph sz="quarter" idx="1"/>
          </p:nvPr>
        </p:nvSpPr>
        <p:spPr/>
        <p:txBody>
          <a:bodyPr/>
          <a:lstStyle/>
          <a:p>
            <a:pPr marL="514350" indent="-514350">
              <a:buNone/>
            </a:pPr>
            <a:r>
              <a:rPr lang="en-US" dirty="0" smtClean="0"/>
              <a:t>1) the disease process that resulted in the need for a tracheotomy must be resolved.</a:t>
            </a:r>
          </a:p>
          <a:p>
            <a:pPr>
              <a:buNone/>
            </a:pPr>
            <a:r>
              <a:rPr lang="en-US" dirty="0" smtClean="0"/>
              <a:t>2) Good airway patency allows for successful </a:t>
            </a:r>
            <a:r>
              <a:rPr lang="en-US" dirty="0" err="1" smtClean="0"/>
              <a:t>decannulation</a:t>
            </a:r>
            <a:r>
              <a:rPr lang="en-US" dirty="0" smtClean="0"/>
              <a:t>. *</a:t>
            </a:r>
          </a:p>
          <a:p>
            <a:pPr>
              <a:buNone/>
            </a:pPr>
            <a:r>
              <a:rPr lang="en-US" dirty="0" smtClean="0"/>
              <a:t>3) tube removal is usually performed after 24 hours of tube occlusion.</a:t>
            </a:r>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sz="quarter" idx="1"/>
          </p:nvPr>
        </p:nvPicPr>
        <p:blipFill>
          <a:blip r:embed="rId2" cstate="print"/>
          <a:srcRect/>
          <a:stretch>
            <a:fillRect/>
          </a:stretch>
        </p:blipFill>
        <p:spPr bwMode="auto">
          <a:xfrm>
            <a:off x="1"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2736"/>
            <a:ext cx="2771800" cy="4680520"/>
          </a:xfrm>
        </p:spPr>
        <p:txBody>
          <a:bodyPr>
            <a:normAutofit/>
          </a:bodyPr>
          <a:lstStyle/>
          <a:p>
            <a:pPr algn="ctr"/>
            <a:r>
              <a:rPr lang="en-US" sz="7200" b="1" dirty="0" smtClean="0"/>
              <a:t>Thank you </a:t>
            </a:r>
            <a:r>
              <a:rPr lang="en-US" sz="7200" b="1" dirty="0" smtClean="0">
                <a:sym typeface="Wingdings" pitchFamily="2" charset="2"/>
              </a:rPr>
              <a:t> </a:t>
            </a:r>
            <a:endParaRPr lang="en-US" sz="7200" b="1" dirty="0"/>
          </a:p>
        </p:txBody>
      </p:sp>
      <p:pic>
        <p:nvPicPr>
          <p:cNvPr id="1026" name="Picture 2" descr="C:\Users\Fo'ad Za'atreh\Desktop\420842_10150554722120493_62182350492_9300544_812232227_n.jpg"/>
          <p:cNvPicPr>
            <a:picLocks noChangeAspect="1" noChangeArrowheads="1"/>
          </p:cNvPicPr>
          <p:nvPr/>
        </p:nvPicPr>
        <p:blipFill>
          <a:blip r:embed="rId2" cstate="print"/>
          <a:srcRect/>
          <a:stretch>
            <a:fillRect/>
          </a:stretch>
        </p:blipFill>
        <p:spPr bwMode="auto">
          <a:xfrm>
            <a:off x="2907887" y="0"/>
            <a:ext cx="6236113"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1547664" y="1962981"/>
            <a:ext cx="6192688" cy="405830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Indications</a:t>
            </a:r>
            <a:endParaRPr lang="en-US" dirty="0"/>
          </a:p>
        </p:txBody>
      </p:sp>
      <p:sp>
        <p:nvSpPr>
          <p:cNvPr id="4" name="عنصر نائب للمحتوى 2"/>
          <p:cNvSpPr>
            <a:spLocks noGrp="1"/>
          </p:cNvSpPr>
          <p:nvPr>
            <p:ph sz="quarter" idx="1"/>
          </p:nvPr>
        </p:nvSpPr>
        <p:spPr/>
        <p:txBody>
          <a:bodyPr>
            <a:normAutofit/>
          </a:bodyPr>
          <a:lstStyle/>
          <a:p>
            <a:pPr marL="514350" indent="-514350">
              <a:buFont typeface="+mj-lt"/>
              <a:buAutoNum type="arabicPeriod"/>
            </a:pPr>
            <a:r>
              <a:rPr lang="en-US" sz="2800" b="1" dirty="0" smtClean="0">
                <a:solidFill>
                  <a:schemeClr val="accent4">
                    <a:lumMod val="75000"/>
                  </a:schemeClr>
                </a:solidFill>
                <a:latin typeface="Calisto MT" pitchFamily="18" charset="0"/>
              </a:rPr>
              <a:t>Conditions causing upper airway obstruction.</a:t>
            </a:r>
          </a:p>
          <a:p>
            <a:pPr marL="514350" indent="-514350" algn="l" rtl="0">
              <a:buFont typeface="+mj-lt"/>
              <a:buAutoNum type="arabicPeriod"/>
            </a:pPr>
            <a:r>
              <a:rPr lang="en-US" sz="2800" b="1" dirty="0" smtClean="0">
                <a:solidFill>
                  <a:schemeClr val="accent4">
                    <a:lumMod val="75000"/>
                  </a:schemeClr>
                </a:solidFill>
                <a:latin typeface="Calisto MT" pitchFamily="18" charset="0"/>
              </a:rPr>
              <a:t>Conditions necessitating protection of the </a:t>
            </a:r>
            <a:r>
              <a:rPr lang="en-US" sz="2800" b="1" dirty="0" err="1" smtClean="0">
                <a:solidFill>
                  <a:schemeClr val="accent4">
                    <a:lumMod val="75000"/>
                  </a:schemeClr>
                </a:solidFill>
                <a:latin typeface="Calisto MT" pitchFamily="18" charset="0"/>
              </a:rPr>
              <a:t>tracheo</a:t>
            </a:r>
            <a:r>
              <a:rPr lang="en-US" sz="2800" b="1" dirty="0" smtClean="0">
                <a:solidFill>
                  <a:schemeClr val="accent4">
                    <a:lumMod val="75000"/>
                  </a:schemeClr>
                </a:solidFill>
                <a:latin typeface="Calisto MT" pitchFamily="18" charset="0"/>
              </a:rPr>
              <a:t>-bronchial tree.</a:t>
            </a:r>
          </a:p>
          <a:p>
            <a:pPr marL="514350" indent="-514350" algn="l" rtl="0">
              <a:buFont typeface="+mj-lt"/>
              <a:buAutoNum type="arabicPeriod"/>
            </a:pPr>
            <a:r>
              <a:rPr lang="en-US" sz="2800" b="1" dirty="0" smtClean="0">
                <a:solidFill>
                  <a:schemeClr val="accent4">
                    <a:lumMod val="75000"/>
                  </a:schemeClr>
                </a:solidFill>
                <a:latin typeface="Calisto MT" pitchFamily="18" charset="0"/>
              </a:rPr>
              <a:t>Conditions causing respiratory failure.</a:t>
            </a:r>
          </a:p>
          <a:p>
            <a:pPr algn="l" rtl="0"/>
            <a:endParaRPr lang="ar-SA" sz="2800" b="1" dirty="0">
              <a:solidFill>
                <a:schemeClr val="accent4">
                  <a:lumMod val="75000"/>
                </a:schemeClr>
              </a:solidFill>
              <a:latin typeface="Calisto MT"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514350" indent="-514350" rtl="0"/>
            <a:r>
              <a:rPr lang="en-US" sz="3600" dirty="0" smtClean="0">
                <a:solidFill>
                  <a:schemeClr val="accent5">
                    <a:lumMod val="75000"/>
                  </a:schemeClr>
                </a:solidFill>
                <a:latin typeface="Cooper Black" pitchFamily="18" charset="0"/>
              </a:rPr>
              <a:t>1.Conditions causing upper airway obstruction:</a:t>
            </a:r>
          </a:p>
        </p:txBody>
      </p:sp>
      <p:sp>
        <p:nvSpPr>
          <p:cNvPr id="6" name="عنصر نائب للنص 5"/>
          <p:cNvSpPr>
            <a:spLocks noGrp="1"/>
          </p:cNvSpPr>
          <p:nvPr>
            <p:ph type="body" idx="1"/>
          </p:nvPr>
        </p:nvSpPr>
        <p:spPr>
          <a:xfrm>
            <a:off x="1752600" y="1828800"/>
            <a:ext cx="2971800" cy="639762"/>
          </a:xfrm>
        </p:spPr>
        <p:txBody>
          <a:bodyPr>
            <a:noAutofit/>
          </a:bodyPr>
          <a:lstStyle/>
          <a:p>
            <a:pPr algn="ctr" rtl="0"/>
            <a:r>
              <a:rPr lang="en-US" b="1" u="sng" spc="200" dirty="0" smtClean="0">
                <a:solidFill>
                  <a:schemeClr val="accent5">
                    <a:lumMod val="75000"/>
                  </a:schemeClr>
                </a:solidFill>
                <a:effectLst/>
                <a:latin typeface="Cooper Black" pitchFamily="18" charset="0"/>
                <a:ea typeface="+mj-ea"/>
                <a:cs typeface="+mj-cs"/>
              </a:rPr>
              <a:t>Congenital</a:t>
            </a:r>
            <a:endParaRPr lang="ar-SA" b="1" u="sng" spc="200" dirty="0" smtClean="0">
              <a:solidFill>
                <a:schemeClr val="accent5">
                  <a:lumMod val="75000"/>
                </a:schemeClr>
              </a:solidFill>
              <a:effectLst/>
              <a:latin typeface="Cooper Black" pitchFamily="18" charset="0"/>
              <a:ea typeface="+mj-ea"/>
              <a:cs typeface="+mj-cs"/>
            </a:endParaRPr>
          </a:p>
        </p:txBody>
      </p:sp>
      <p:sp>
        <p:nvSpPr>
          <p:cNvPr id="7" name="عنصر نائب للمحتوى 6"/>
          <p:cNvSpPr>
            <a:spLocks noGrp="1"/>
          </p:cNvSpPr>
          <p:nvPr>
            <p:ph sz="half" idx="2"/>
          </p:nvPr>
        </p:nvSpPr>
        <p:spPr>
          <a:xfrm>
            <a:off x="1600200" y="2514600"/>
            <a:ext cx="3352800" cy="3522662"/>
          </a:xfrm>
        </p:spPr>
        <p:txBody>
          <a:bodyPr>
            <a:noAutofit/>
          </a:bodyPr>
          <a:lstStyle/>
          <a:p>
            <a:pPr marL="457200" indent="-457200" algn="l" rtl="0">
              <a:buFont typeface="+mj-lt"/>
              <a:buAutoNum type="arabicParenR"/>
            </a:pPr>
            <a:r>
              <a:rPr lang="en-US" sz="2000" b="1" dirty="0" err="1" smtClean="0">
                <a:solidFill>
                  <a:schemeClr val="accent4">
                    <a:lumMod val="75000"/>
                  </a:schemeClr>
                </a:solidFill>
                <a:latin typeface="Calisto MT" pitchFamily="18" charset="0"/>
              </a:rPr>
              <a:t>Subepiglotic</a:t>
            </a:r>
            <a:r>
              <a:rPr lang="en-US" sz="2000" b="1" dirty="0" smtClean="0">
                <a:solidFill>
                  <a:schemeClr val="accent4">
                    <a:lumMod val="75000"/>
                  </a:schemeClr>
                </a:solidFill>
                <a:latin typeface="Calisto MT" pitchFamily="18" charset="0"/>
              </a:rPr>
              <a:t> or upper tracheal </a:t>
            </a:r>
            <a:r>
              <a:rPr lang="en-US" sz="2000" b="1" dirty="0" err="1" smtClean="0">
                <a:solidFill>
                  <a:schemeClr val="accent4">
                    <a:lumMod val="75000"/>
                  </a:schemeClr>
                </a:solidFill>
                <a:latin typeface="Calisto MT" pitchFamily="18" charset="0"/>
              </a:rPr>
              <a:t>stenosis</a:t>
            </a:r>
            <a:r>
              <a:rPr lang="en-US" sz="2000" b="1" dirty="0" smtClean="0">
                <a:solidFill>
                  <a:schemeClr val="accent4">
                    <a:lumMod val="75000"/>
                  </a:schemeClr>
                </a:solidFill>
                <a:latin typeface="Calisto MT" pitchFamily="18" charset="0"/>
              </a:rPr>
              <a:t>.</a:t>
            </a:r>
          </a:p>
          <a:p>
            <a:pPr marL="457200" indent="-457200" algn="l" rtl="0">
              <a:buFont typeface="+mj-lt"/>
              <a:buAutoNum type="arabicParenR"/>
            </a:pPr>
            <a:r>
              <a:rPr lang="en-US" sz="2000" b="1" dirty="0" smtClean="0">
                <a:solidFill>
                  <a:schemeClr val="accent4">
                    <a:lumMod val="75000"/>
                  </a:schemeClr>
                </a:solidFill>
                <a:latin typeface="Calisto MT" pitchFamily="18" charset="0"/>
              </a:rPr>
              <a:t>Laryngeal web.</a:t>
            </a:r>
          </a:p>
          <a:p>
            <a:pPr marL="457200" indent="-457200" algn="l" rtl="0">
              <a:buFont typeface="+mj-lt"/>
              <a:buAutoNum type="arabicParenR"/>
            </a:pPr>
            <a:r>
              <a:rPr lang="en-US" sz="2000" b="1" dirty="0" smtClean="0">
                <a:solidFill>
                  <a:schemeClr val="accent4">
                    <a:lumMod val="75000"/>
                  </a:schemeClr>
                </a:solidFill>
                <a:latin typeface="Calisto MT" pitchFamily="18" charset="0"/>
              </a:rPr>
              <a:t>Laryngeal and </a:t>
            </a:r>
            <a:r>
              <a:rPr lang="en-US" sz="2000" b="1" dirty="0" err="1" smtClean="0">
                <a:solidFill>
                  <a:schemeClr val="accent4">
                    <a:lumMod val="75000"/>
                  </a:schemeClr>
                </a:solidFill>
                <a:latin typeface="Calisto MT" pitchFamily="18" charset="0"/>
              </a:rPr>
              <a:t>vallecular</a:t>
            </a:r>
            <a:r>
              <a:rPr lang="en-US" sz="2000" b="1" dirty="0" smtClean="0">
                <a:solidFill>
                  <a:schemeClr val="accent4">
                    <a:lumMod val="75000"/>
                  </a:schemeClr>
                </a:solidFill>
                <a:latin typeface="Calisto MT" pitchFamily="18" charset="0"/>
              </a:rPr>
              <a:t> cysts.</a:t>
            </a:r>
          </a:p>
          <a:p>
            <a:pPr marL="457200" indent="-457200" algn="l" rtl="0">
              <a:buFont typeface="+mj-lt"/>
              <a:buAutoNum type="arabicParenR"/>
            </a:pPr>
            <a:r>
              <a:rPr lang="en-US" sz="2000" b="1" dirty="0" err="1" smtClean="0">
                <a:solidFill>
                  <a:schemeClr val="accent4">
                    <a:lumMod val="75000"/>
                  </a:schemeClr>
                </a:solidFill>
                <a:latin typeface="Calisto MT" pitchFamily="18" charset="0"/>
              </a:rPr>
              <a:t>Tracheo-oesophageal</a:t>
            </a:r>
            <a:r>
              <a:rPr lang="en-US" sz="2000" b="1" dirty="0" smtClean="0">
                <a:solidFill>
                  <a:schemeClr val="accent4">
                    <a:lumMod val="75000"/>
                  </a:schemeClr>
                </a:solidFill>
                <a:latin typeface="Calisto MT" pitchFamily="18" charset="0"/>
              </a:rPr>
              <a:t> anomalies.</a:t>
            </a:r>
          </a:p>
          <a:p>
            <a:pPr marL="457200" indent="-457200" algn="l" rtl="0">
              <a:buFont typeface="+mj-lt"/>
              <a:buAutoNum type="arabicParenR"/>
            </a:pPr>
            <a:r>
              <a:rPr lang="en-US" sz="2000" b="1" dirty="0" err="1" smtClean="0">
                <a:solidFill>
                  <a:schemeClr val="accent4">
                    <a:lumMod val="75000"/>
                  </a:schemeClr>
                </a:solidFill>
                <a:latin typeface="Calisto MT" pitchFamily="18" charset="0"/>
              </a:rPr>
              <a:t>Haemangioma</a:t>
            </a:r>
            <a:r>
              <a:rPr lang="en-US" sz="2000" b="1" dirty="0" smtClean="0">
                <a:solidFill>
                  <a:schemeClr val="accent4">
                    <a:lumMod val="75000"/>
                  </a:schemeClr>
                </a:solidFill>
                <a:latin typeface="Calisto MT" pitchFamily="18" charset="0"/>
              </a:rPr>
              <a:t> of larynx .</a:t>
            </a:r>
          </a:p>
          <a:p>
            <a:pPr algn="l" rtl="0"/>
            <a:endParaRPr lang="ar-SA" sz="2000" b="1" dirty="0">
              <a:solidFill>
                <a:schemeClr val="accent4">
                  <a:lumMod val="75000"/>
                </a:schemeClr>
              </a:solidFill>
              <a:latin typeface="Calisto MT" pitchFamily="18" charset="0"/>
            </a:endParaRPr>
          </a:p>
        </p:txBody>
      </p:sp>
      <p:sp>
        <p:nvSpPr>
          <p:cNvPr id="8" name="عنصر نائب للنص 7"/>
          <p:cNvSpPr>
            <a:spLocks noGrp="1"/>
          </p:cNvSpPr>
          <p:nvPr>
            <p:ph type="body" sz="quarter" idx="3"/>
          </p:nvPr>
        </p:nvSpPr>
        <p:spPr>
          <a:xfrm>
            <a:off x="5105400" y="1828800"/>
            <a:ext cx="2971800" cy="639762"/>
          </a:xfrm>
        </p:spPr>
        <p:txBody>
          <a:bodyPr>
            <a:normAutofit/>
          </a:bodyPr>
          <a:lstStyle/>
          <a:p>
            <a:pPr algn="ctr"/>
            <a:r>
              <a:rPr lang="en-US" b="1" u="sng" spc="200" dirty="0" smtClean="0">
                <a:solidFill>
                  <a:schemeClr val="accent5">
                    <a:lumMod val="75000"/>
                  </a:schemeClr>
                </a:solidFill>
                <a:effectLst/>
                <a:latin typeface="Cooper Black" pitchFamily="18" charset="0"/>
                <a:ea typeface="+mj-ea"/>
                <a:cs typeface="+mj-cs"/>
              </a:rPr>
              <a:t>Trauma</a:t>
            </a:r>
            <a:endParaRPr lang="ar-SA" b="1" u="sng" spc="200" dirty="0" smtClean="0">
              <a:solidFill>
                <a:schemeClr val="accent5">
                  <a:lumMod val="75000"/>
                </a:schemeClr>
              </a:solidFill>
              <a:effectLst/>
              <a:latin typeface="Cooper Black" pitchFamily="18" charset="0"/>
              <a:ea typeface="+mj-ea"/>
              <a:cs typeface="+mj-cs"/>
            </a:endParaRPr>
          </a:p>
        </p:txBody>
      </p:sp>
      <p:sp>
        <p:nvSpPr>
          <p:cNvPr id="9" name="عنصر نائب للمحتوى 8"/>
          <p:cNvSpPr>
            <a:spLocks noGrp="1"/>
          </p:cNvSpPr>
          <p:nvPr>
            <p:ph sz="quarter" idx="4"/>
          </p:nvPr>
        </p:nvSpPr>
        <p:spPr>
          <a:xfrm>
            <a:off x="4876800" y="2514600"/>
            <a:ext cx="3505200" cy="3522662"/>
          </a:xfrm>
        </p:spPr>
        <p:txBody>
          <a:bodyPr>
            <a:noAutofit/>
          </a:bodyPr>
          <a:lstStyle/>
          <a:p>
            <a:pPr marL="457200" indent="-457200" algn="l" rtl="0">
              <a:buFont typeface="+mj-lt"/>
              <a:buAutoNum type="arabicParenR"/>
            </a:pPr>
            <a:r>
              <a:rPr lang="en-US" sz="1900" b="1" dirty="0" smtClean="0">
                <a:solidFill>
                  <a:schemeClr val="accent4">
                    <a:lumMod val="75000"/>
                  </a:schemeClr>
                </a:solidFill>
                <a:latin typeface="Calisto MT" pitchFamily="18" charset="0"/>
              </a:rPr>
              <a:t>Prolonged </a:t>
            </a:r>
            <a:r>
              <a:rPr lang="en-US" sz="1900" b="1" dirty="0" err="1" smtClean="0">
                <a:solidFill>
                  <a:schemeClr val="accent4">
                    <a:lumMod val="75000"/>
                  </a:schemeClr>
                </a:solidFill>
                <a:latin typeface="Calisto MT" pitchFamily="18" charset="0"/>
              </a:rPr>
              <a:t>endotracheal</a:t>
            </a:r>
            <a:r>
              <a:rPr lang="en-US" sz="1900" b="1" dirty="0" smtClean="0">
                <a:solidFill>
                  <a:schemeClr val="accent4">
                    <a:lumMod val="75000"/>
                  </a:schemeClr>
                </a:solidFill>
                <a:latin typeface="Calisto MT" pitchFamily="18" charset="0"/>
              </a:rPr>
              <a:t> intubation. </a:t>
            </a:r>
          </a:p>
          <a:p>
            <a:pPr marL="457200" indent="-457200" algn="l" rtl="0">
              <a:buFont typeface="+mj-lt"/>
              <a:buAutoNum type="arabicParenR"/>
            </a:pPr>
            <a:r>
              <a:rPr lang="en-US" sz="1900" b="1" dirty="0" smtClean="0">
                <a:solidFill>
                  <a:schemeClr val="accent4">
                    <a:lumMod val="75000"/>
                  </a:schemeClr>
                </a:solidFill>
                <a:latin typeface="Calisto MT" pitchFamily="18" charset="0"/>
              </a:rPr>
              <a:t>Gun shot wounds and cut throat , laryngeal fracture.</a:t>
            </a:r>
          </a:p>
          <a:p>
            <a:pPr marL="457200" indent="-457200" algn="l" rtl="0">
              <a:buFont typeface="+mj-lt"/>
              <a:buAutoNum type="arabicParenR"/>
            </a:pPr>
            <a:r>
              <a:rPr lang="en-US" sz="1900" b="1" dirty="0" smtClean="0">
                <a:solidFill>
                  <a:schemeClr val="accent4">
                    <a:lumMod val="75000"/>
                  </a:schemeClr>
                </a:solidFill>
                <a:latin typeface="Calisto MT" pitchFamily="18" charset="0"/>
              </a:rPr>
              <a:t>Inhalation of steam or hot </a:t>
            </a:r>
            <a:r>
              <a:rPr lang="en-US" sz="1900" b="1" dirty="0" err="1" smtClean="0">
                <a:solidFill>
                  <a:schemeClr val="accent4">
                    <a:lumMod val="75000"/>
                  </a:schemeClr>
                </a:solidFill>
                <a:latin typeface="Calisto MT" pitchFamily="18" charset="0"/>
              </a:rPr>
              <a:t>vapour</a:t>
            </a:r>
            <a:r>
              <a:rPr lang="en-US" sz="1900" b="1" dirty="0" smtClean="0">
                <a:solidFill>
                  <a:schemeClr val="accent4">
                    <a:lumMod val="75000"/>
                  </a:schemeClr>
                </a:solidFill>
                <a:latin typeface="Calisto MT" pitchFamily="18" charset="0"/>
              </a:rPr>
              <a:t>.</a:t>
            </a:r>
          </a:p>
          <a:p>
            <a:pPr marL="457200" indent="-457200" algn="l" rtl="0">
              <a:buFont typeface="+mj-lt"/>
              <a:buAutoNum type="arabicParenR"/>
            </a:pPr>
            <a:r>
              <a:rPr lang="en-US" sz="1900" b="1" dirty="0" smtClean="0">
                <a:solidFill>
                  <a:schemeClr val="accent4">
                    <a:lumMod val="75000"/>
                  </a:schemeClr>
                </a:solidFill>
                <a:latin typeface="Calisto MT" pitchFamily="18" charset="0"/>
              </a:rPr>
              <a:t>Swallowing  of corrosive fluids. </a:t>
            </a:r>
          </a:p>
          <a:p>
            <a:pPr marL="457200" indent="-457200" algn="l" rtl="0">
              <a:buFont typeface="+mj-lt"/>
              <a:buAutoNum type="arabicParenR"/>
            </a:pPr>
            <a:r>
              <a:rPr lang="en-US" sz="1900" b="1" dirty="0" smtClean="0">
                <a:solidFill>
                  <a:schemeClr val="accent4">
                    <a:lumMod val="75000"/>
                  </a:schemeClr>
                </a:solidFill>
                <a:latin typeface="Calisto MT" pitchFamily="18" charset="0"/>
              </a:rPr>
              <a:t>Radiotherapy. </a:t>
            </a:r>
          </a:p>
          <a:p>
            <a:pPr algn="l" rtl="0"/>
            <a:endParaRPr lang="ar-SA" sz="19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rtl="0"/>
            <a:r>
              <a:rPr lang="en-US" sz="2800" u="sng" dirty="0" smtClean="0">
                <a:solidFill>
                  <a:schemeClr val="accent5">
                    <a:lumMod val="75000"/>
                  </a:schemeClr>
                </a:solidFill>
                <a:latin typeface="Cooper Black" pitchFamily="18" charset="0"/>
              </a:rPr>
              <a:t>Cont..</a:t>
            </a:r>
            <a:r>
              <a:rPr lang="en-US" sz="2800" dirty="0" smtClean="0">
                <a:solidFill>
                  <a:schemeClr val="accent5">
                    <a:lumMod val="75000"/>
                  </a:schemeClr>
                </a:solidFill>
                <a:latin typeface="Cooper Black" pitchFamily="18" charset="0"/>
              </a:rPr>
              <a:t>Conditions causing upper airway obstruction:</a:t>
            </a:r>
            <a:endParaRPr lang="ar-SA" sz="2800" dirty="0"/>
          </a:p>
        </p:txBody>
      </p:sp>
      <p:sp>
        <p:nvSpPr>
          <p:cNvPr id="3" name="عنصر نائب للنص 2"/>
          <p:cNvSpPr>
            <a:spLocks noGrp="1"/>
          </p:cNvSpPr>
          <p:nvPr>
            <p:ph type="body" idx="1"/>
          </p:nvPr>
        </p:nvSpPr>
        <p:spPr>
          <a:xfrm>
            <a:off x="2057400" y="1828800"/>
            <a:ext cx="2743200" cy="639762"/>
          </a:xfrm>
        </p:spPr>
        <p:txBody>
          <a:bodyPr/>
          <a:lstStyle/>
          <a:p>
            <a:pPr algn="ctr"/>
            <a:r>
              <a:rPr lang="en-US" b="1" u="sng" dirty="0" smtClean="0">
                <a:solidFill>
                  <a:schemeClr val="accent5">
                    <a:lumMod val="75000"/>
                  </a:schemeClr>
                </a:solidFill>
                <a:latin typeface="Cooper Black" pitchFamily="18" charset="0"/>
              </a:rPr>
              <a:t>Infections</a:t>
            </a:r>
            <a:endParaRPr lang="ar-SA" b="1" u="sng" dirty="0">
              <a:solidFill>
                <a:schemeClr val="accent5">
                  <a:lumMod val="75000"/>
                </a:schemeClr>
              </a:solidFill>
              <a:latin typeface="Cooper Black" pitchFamily="18" charset="0"/>
            </a:endParaRPr>
          </a:p>
        </p:txBody>
      </p:sp>
      <p:sp>
        <p:nvSpPr>
          <p:cNvPr id="4" name="عنصر نائب للمحتوى 3"/>
          <p:cNvSpPr>
            <a:spLocks noGrp="1"/>
          </p:cNvSpPr>
          <p:nvPr>
            <p:ph sz="half" idx="2"/>
          </p:nvPr>
        </p:nvSpPr>
        <p:spPr>
          <a:xfrm>
            <a:off x="2057400" y="2667000"/>
            <a:ext cx="2743200" cy="3141662"/>
          </a:xfrm>
        </p:spPr>
        <p:txBody>
          <a:bodyPr>
            <a:normAutofit/>
          </a:bodyPr>
          <a:lstStyle/>
          <a:p>
            <a:pPr marL="457200" indent="-457200" algn="l" rtl="0">
              <a:buFont typeface="+mj-lt"/>
              <a:buAutoNum type="arabicParenR"/>
            </a:pPr>
            <a:r>
              <a:rPr lang="en-US" sz="2000" b="1" dirty="0" smtClean="0">
                <a:solidFill>
                  <a:schemeClr val="accent4">
                    <a:lumMod val="75000"/>
                  </a:schemeClr>
                </a:solidFill>
                <a:latin typeface="Calisto MT" pitchFamily="18" charset="0"/>
              </a:rPr>
              <a:t>Acute epiglottis </a:t>
            </a:r>
          </a:p>
          <a:p>
            <a:pPr marL="457200" indent="-457200" algn="l" rtl="0">
              <a:buFont typeface="+mj-lt"/>
              <a:buAutoNum type="arabicParenR"/>
            </a:pPr>
            <a:r>
              <a:rPr lang="en-US" sz="2000" b="1" dirty="0" err="1" smtClean="0">
                <a:solidFill>
                  <a:schemeClr val="accent4">
                    <a:lumMod val="75000"/>
                  </a:schemeClr>
                </a:solidFill>
                <a:latin typeface="Calisto MT" pitchFamily="18" charset="0"/>
              </a:rPr>
              <a:t>Laryngotracheobronchitis</a:t>
            </a:r>
            <a:endParaRPr lang="en-US" sz="2000" b="1" dirty="0" smtClean="0">
              <a:solidFill>
                <a:schemeClr val="accent4">
                  <a:lumMod val="75000"/>
                </a:schemeClr>
              </a:solidFill>
              <a:latin typeface="Calisto MT" pitchFamily="18" charset="0"/>
            </a:endParaRPr>
          </a:p>
          <a:p>
            <a:pPr marL="457200" indent="-457200" algn="l" rtl="0">
              <a:buFont typeface="+mj-lt"/>
              <a:buAutoNum type="arabicParenR"/>
            </a:pPr>
            <a:r>
              <a:rPr lang="en-US" sz="2000" b="1" dirty="0" smtClean="0">
                <a:solidFill>
                  <a:schemeClr val="accent4">
                    <a:lumMod val="75000"/>
                  </a:schemeClr>
                </a:solidFill>
                <a:latin typeface="Calisto MT" pitchFamily="18" charset="0"/>
              </a:rPr>
              <a:t>Diphtheria</a:t>
            </a:r>
          </a:p>
          <a:p>
            <a:pPr marL="457200" indent="-457200" algn="l" rtl="0">
              <a:buFont typeface="+mj-lt"/>
              <a:buAutoNum type="arabicParenR"/>
            </a:pPr>
            <a:r>
              <a:rPr lang="en-US" sz="2000" b="1" dirty="0" smtClean="0">
                <a:solidFill>
                  <a:schemeClr val="accent4">
                    <a:lumMod val="75000"/>
                  </a:schemeClr>
                </a:solidFill>
                <a:latin typeface="Calisto MT" pitchFamily="18" charset="0"/>
              </a:rPr>
              <a:t>Ludwig’s angina</a:t>
            </a:r>
          </a:p>
          <a:p>
            <a:pPr algn="l" rtl="0"/>
            <a:endParaRPr lang="ar-SA" sz="2000" b="1" dirty="0">
              <a:solidFill>
                <a:schemeClr val="accent4">
                  <a:lumMod val="75000"/>
                </a:schemeClr>
              </a:solidFill>
              <a:latin typeface="Calisto MT" pitchFamily="18" charset="0"/>
            </a:endParaRPr>
          </a:p>
        </p:txBody>
      </p:sp>
      <p:sp>
        <p:nvSpPr>
          <p:cNvPr id="5" name="عنصر نائب للنص 4"/>
          <p:cNvSpPr>
            <a:spLocks noGrp="1"/>
          </p:cNvSpPr>
          <p:nvPr>
            <p:ph type="body" sz="quarter" idx="3"/>
          </p:nvPr>
        </p:nvSpPr>
        <p:spPr>
          <a:xfrm>
            <a:off x="5029200" y="1828800"/>
            <a:ext cx="3124200" cy="639762"/>
          </a:xfrm>
          <a:ln>
            <a:solidFill>
              <a:schemeClr val="accent4">
                <a:lumMod val="75000"/>
              </a:schemeClr>
            </a:solidFill>
          </a:ln>
        </p:spPr>
        <p:txBody>
          <a:bodyPr>
            <a:noAutofit/>
          </a:bodyPr>
          <a:lstStyle/>
          <a:p>
            <a:r>
              <a:rPr lang="en-US" sz="2200" b="1" u="sng" dirty="0" smtClean="0">
                <a:solidFill>
                  <a:schemeClr val="accent5">
                    <a:lumMod val="75000"/>
                  </a:schemeClr>
                </a:solidFill>
                <a:uFill>
                  <a:solidFill>
                    <a:schemeClr val="accent5">
                      <a:lumMod val="75000"/>
                    </a:schemeClr>
                  </a:solidFill>
                </a:uFill>
                <a:latin typeface="Cooper Black" pitchFamily="18" charset="0"/>
              </a:rPr>
              <a:t>Malignant T</a:t>
            </a:r>
            <a:r>
              <a:rPr lang="en-US" sz="2200" b="1" u="sng" dirty="0" smtClean="0">
                <a:solidFill>
                  <a:schemeClr val="accent5">
                    <a:lumMod val="75000"/>
                  </a:schemeClr>
                </a:solidFill>
                <a:latin typeface="Cooper Black" pitchFamily="18" charset="0"/>
              </a:rPr>
              <a:t>umors</a:t>
            </a:r>
            <a:endParaRPr lang="ar-SA" sz="2200" b="1" u="sng" dirty="0" smtClean="0">
              <a:solidFill>
                <a:schemeClr val="accent5">
                  <a:lumMod val="75000"/>
                </a:schemeClr>
              </a:solidFill>
              <a:latin typeface="Cooper Black" pitchFamily="18" charset="0"/>
            </a:endParaRPr>
          </a:p>
        </p:txBody>
      </p:sp>
      <p:sp>
        <p:nvSpPr>
          <p:cNvPr id="6" name="عنصر نائب للمحتوى 5"/>
          <p:cNvSpPr>
            <a:spLocks noGrp="1"/>
          </p:cNvSpPr>
          <p:nvPr>
            <p:ph sz="quarter" idx="4"/>
          </p:nvPr>
        </p:nvSpPr>
        <p:spPr>
          <a:xfrm>
            <a:off x="5105400" y="2590800"/>
            <a:ext cx="3048000" cy="3276600"/>
          </a:xfrm>
        </p:spPr>
        <p:txBody>
          <a:bodyPr>
            <a:noAutofit/>
          </a:bodyPr>
          <a:lstStyle/>
          <a:p>
            <a:pPr marL="457200" indent="-457200" algn="l" rtl="0">
              <a:buFont typeface="+mj-lt"/>
              <a:buAutoNum type="arabicParenR"/>
            </a:pPr>
            <a:r>
              <a:rPr lang="en-US" sz="2000" b="1" dirty="0" smtClean="0">
                <a:solidFill>
                  <a:schemeClr val="accent4">
                    <a:lumMod val="75000"/>
                  </a:schemeClr>
                </a:solidFill>
                <a:latin typeface="Calisto MT" pitchFamily="18" charset="0"/>
              </a:rPr>
              <a:t>Advanced malignant disease of the </a:t>
            </a:r>
            <a:r>
              <a:rPr lang="en-US" sz="2000" b="1" dirty="0" err="1" smtClean="0">
                <a:solidFill>
                  <a:schemeClr val="accent4">
                    <a:lumMod val="75000"/>
                  </a:schemeClr>
                </a:solidFill>
                <a:latin typeface="Calisto MT" pitchFamily="18" charset="0"/>
              </a:rPr>
              <a:t>tongue,larynx.pharynx</a:t>
            </a:r>
            <a:r>
              <a:rPr lang="en-US" sz="2000" b="1" dirty="0" smtClean="0">
                <a:solidFill>
                  <a:schemeClr val="accent4">
                    <a:lumMod val="75000"/>
                  </a:schemeClr>
                </a:solidFill>
                <a:latin typeface="Calisto MT" pitchFamily="18" charset="0"/>
              </a:rPr>
              <a:t> or upper trachea</a:t>
            </a:r>
          </a:p>
          <a:p>
            <a:pPr marL="457200" indent="-457200" algn="l" rtl="0">
              <a:buFont typeface="+mj-lt"/>
              <a:buAutoNum type="arabicParenR"/>
            </a:pPr>
            <a:r>
              <a:rPr lang="en-US" sz="2000" b="1" dirty="0" smtClean="0">
                <a:solidFill>
                  <a:schemeClr val="accent4">
                    <a:lumMod val="75000"/>
                  </a:schemeClr>
                </a:solidFill>
                <a:latin typeface="Calisto MT" pitchFamily="18" charset="0"/>
              </a:rPr>
              <a:t>As part of surgical treatment of laryngeal cancer</a:t>
            </a:r>
          </a:p>
          <a:p>
            <a:pPr marL="457200" indent="-457200" algn="l" rtl="0">
              <a:buFont typeface="+mj-lt"/>
              <a:buAutoNum type="arabicParenR"/>
            </a:pPr>
            <a:r>
              <a:rPr lang="en-US" sz="2000" b="1" dirty="0" smtClean="0">
                <a:solidFill>
                  <a:schemeClr val="accent4">
                    <a:lumMod val="75000"/>
                  </a:schemeClr>
                </a:solidFill>
                <a:latin typeface="Calisto MT" pitchFamily="18" charset="0"/>
              </a:rPr>
              <a:t>Carcinoma of thyroid.</a:t>
            </a:r>
          </a:p>
          <a:p>
            <a:pPr algn="l" rtl="0"/>
            <a:endParaRPr lang="ar-SA" sz="2000" b="1" dirty="0">
              <a:solidFill>
                <a:schemeClr val="accent4">
                  <a:lumMod val="75000"/>
                </a:schemeClr>
              </a:solidFill>
              <a:latin typeface="Calisto MT"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rtl="0"/>
            <a:r>
              <a:rPr lang="en-US" sz="2800" u="sng" dirty="0" smtClean="0">
                <a:solidFill>
                  <a:schemeClr val="accent5">
                    <a:lumMod val="75000"/>
                  </a:schemeClr>
                </a:solidFill>
                <a:latin typeface="Cooper Black" pitchFamily="18" charset="0"/>
              </a:rPr>
              <a:t>Cont..</a:t>
            </a:r>
            <a:r>
              <a:rPr lang="en-US" sz="2800" dirty="0" smtClean="0">
                <a:solidFill>
                  <a:schemeClr val="accent5">
                    <a:lumMod val="75000"/>
                  </a:schemeClr>
                </a:solidFill>
                <a:latin typeface="Cooper Black" pitchFamily="18" charset="0"/>
              </a:rPr>
              <a:t>Conditions causing upper airway obstruction:</a:t>
            </a:r>
            <a:endParaRPr lang="ar-SA" sz="2800" dirty="0"/>
          </a:p>
        </p:txBody>
      </p:sp>
      <p:sp>
        <p:nvSpPr>
          <p:cNvPr id="3" name="عنصر نائب للنص 2"/>
          <p:cNvSpPr>
            <a:spLocks noGrp="1"/>
          </p:cNvSpPr>
          <p:nvPr>
            <p:ph type="body" idx="1"/>
          </p:nvPr>
        </p:nvSpPr>
        <p:spPr>
          <a:xfrm>
            <a:off x="1331640" y="1844824"/>
            <a:ext cx="3124200" cy="639762"/>
          </a:xfrm>
        </p:spPr>
        <p:txBody>
          <a:bodyPr>
            <a:noAutofit/>
          </a:bodyPr>
          <a:lstStyle/>
          <a:p>
            <a:pPr algn="ctr"/>
            <a:r>
              <a:rPr lang="en-US" sz="2200" b="1" u="sng" dirty="0" smtClean="0">
                <a:solidFill>
                  <a:schemeClr val="accent5">
                    <a:lumMod val="75000"/>
                  </a:schemeClr>
                </a:solidFill>
                <a:latin typeface="Cooper Black" pitchFamily="18" charset="0"/>
              </a:rPr>
              <a:t>Bilateral laryngeal paralysis </a:t>
            </a:r>
            <a:endParaRPr lang="ar-SA" sz="2200" b="1" u="sng" dirty="0">
              <a:solidFill>
                <a:schemeClr val="accent5">
                  <a:lumMod val="75000"/>
                </a:schemeClr>
              </a:solidFill>
              <a:latin typeface="Cooper Black" pitchFamily="18" charset="0"/>
            </a:endParaRPr>
          </a:p>
        </p:txBody>
      </p:sp>
      <p:sp>
        <p:nvSpPr>
          <p:cNvPr id="4" name="عنصر نائب للمحتوى 3"/>
          <p:cNvSpPr>
            <a:spLocks noGrp="1"/>
          </p:cNvSpPr>
          <p:nvPr>
            <p:ph sz="half" idx="2"/>
          </p:nvPr>
        </p:nvSpPr>
        <p:spPr>
          <a:xfrm>
            <a:off x="1331640" y="2852936"/>
            <a:ext cx="3352800" cy="3429000"/>
          </a:xfrm>
        </p:spPr>
        <p:txBody>
          <a:bodyPr>
            <a:normAutofit/>
          </a:bodyPr>
          <a:lstStyle/>
          <a:p>
            <a:pPr marL="457200" indent="-457200" algn="l" rtl="0">
              <a:buFont typeface="+mj-lt"/>
              <a:buAutoNum type="arabicParenR"/>
            </a:pPr>
            <a:r>
              <a:rPr lang="en-US" sz="2000" b="1" dirty="0" smtClean="0">
                <a:solidFill>
                  <a:schemeClr val="accent4">
                    <a:lumMod val="75000"/>
                  </a:schemeClr>
                </a:solidFill>
                <a:latin typeface="Calisto MT" pitchFamily="18" charset="0"/>
              </a:rPr>
              <a:t>Following </a:t>
            </a:r>
            <a:r>
              <a:rPr lang="en-US" sz="2000" b="1" dirty="0" err="1" smtClean="0">
                <a:solidFill>
                  <a:schemeClr val="accent4">
                    <a:lumMod val="75000"/>
                  </a:schemeClr>
                </a:solidFill>
                <a:latin typeface="Calisto MT" pitchFamily="18" charset="0"/>
              </a:rPr>
              <a:t>thyroidictomy</a:t>
            </a:r>
            <a:r>
              <a:rPr lang="en-US" sz="2000" b="1" dirty="0" smtClean="0">
                <a:solidFill>
                  <a:schemeClr val="accent4">
                    <a:lumMod val="75000"/>
                  </a:schemeClr>
                </a:solidFill>
                <a:latin typeface="Calisto MT" pitchFamily="18" charset="0"/>
              </a:rPr>
              <a:t> .</a:t>
            </a:r>
          </a:p>
          <a:p>
            <a:pPr marL="457200" indent="-457200" algn="l" rtl="0">
              <a:buFont typeface="+mj-lt"/>
              <a:buAutoNum type="arabicParenR"/>
            </a:pPr>
            <a:r>
              <a:rPr lang="en-US" sz="2000" b="1" dirty="0" smtClean="0">
                <a:solidFill>
                  <a:schemeClr val="accent4">
                    <a:lumMod val="75000"/>
                  </a:schemeClr>
                </a:solidFill>
                <a:latin typeface="Calisto MT" pitchFamily="18" charset="0"/>
              </a:rPr>
              <a:t>Bulbar palsy.</a:t>
            </a:r>
          </a:p>
          <a:p>
            <a:pPr marL="457200" indent="-457200" algn="l" rtl="0">
              <a:buFont typeface="+mj-lt"/>
              <a:buAutoNum type="arabicParenR"/>
            </a:pPr>
            <a:r>
              <a:rPr lang="en-US" sz="2000" b="1" dirty="0" smtClean="0">
                <a:solidFill>
                  <a:schemeClr val="accent4">
                    <a:lumMod val="75000"/>
                  </a:schemeClr>
                </a:solidFill>
                <a:latin typeface="Calisto MT" pitchFamily="18" charset="0"/>
              </a:rPr>
              <a:t>Following </a:t>
            </a:r>
            <a:r>
              <a:rPr lang="en-US" sz="2000" b="1" dirty="0" err="1" smtClean="0">
                <a:solidFill>
                  <a:schemeClr val="accent4">
                    <a:lumMod val="75000"/>
                  </a:schemeClr>
                </a:solidFill>
                <a:latin typeface="Calisto MT" pitchFamily="18" charset="0"/>
              </a:rPr>
              <a:t>oesophageal</a:t>
            </a:r>
            <a:r>
              <a:rPr lang="en-US" sz="2000" b="1" dirty="0" smtClean="0">
                <a:solidFill>
                  <a:schemeClr val="accent4">
                    <a:lumMod val="75000"/>
                  </a:schemeClr>
                </a:solidFill>
                <a:latin typeface="Calisto MT" pitchFamily="18" charset="0"/>
              </a:rPr>
              <a:t> or heart surgery.</a:t>
            </a:r>
          </a:p>
          <a:p>
            <a:pPr algn="l" rtl="0"/>
            <a:endParaRPr lang="ar-SA" sz="2000" b="1" dirty="0">
              <a:solidFill>
                <a:schemeClr val="accent4">
                  <a:lumMod val="75000"/>
                </a:schemeClr>
              </a:solidFill>
              <a:latin typeface="Calisto MT" pitchFamily="18" charset="0"/>
            </a:endParaRPr>
          </a:p>
        </p:txBody>
      </p:sp>
      <p:sp>
        <p:nvSpPr>
          <p:cNvPr id="5" name="عنصر نائب للنص 4"/>
          <p:cNvSpPr>
            <a:spLocks noGrp="1"/>
          </p:cNvSpPr>
          <p:nvPr>
            <p:ph type="body" sz="quarter" idx="3"/>
          </p:nvPr>
        </p:nvSpPr>
        <p:spPr>
          <a:xfrm>
            <a:off x="5105400" y="1905000"/>
            <a:ext cx="2743200" cy="639762"/>
          </a:xfrm>
        </p:spPr>
        <p:txBody>
          <a:bodyPr>
            <a:normAutofit/>
          </a:bodyPr>
          <a:lstStyle/>
          <a:p>
            <a:pPr algn="ctr"/>
            <a:r>
              <a:rPr lang="en-US" b="1" u="sng" dirty="0" smtClean="0">
                <a:solidFill>
                  <a:schemeClr val="accent5">
                    <a:lumMod val="75000"/>
                  </a:schemeClr>
                </a:solidFill>
                <a:latin typeface="Cooper Black" pitchFamily="18" charset="0"/>
              </a:rPr>
              <a:t>Foreign body</a:t>
            </a:r>
            <a:endParaRPr lang="ar-SA" b="1" u="sng" dirty="0" smtClean="0">
              <a:solidFill>
                <a:schemeClr val="accent5">
                  <a:lumMod val="75000"/>
                </a:schemeClr>
              </a:solidFill>
              <a:latin typeface="Cooper Black" pitchFamily="18" charset="0"/>
            </a:endParaRPr>
          </a:p>
        </p:txBody>
      </p:sp>
      <p:sp>
        <p:nvSpPr>
          <p:cNvPr id="6" name="عنصر نائب للمحتوى 5"/>
          <p:cNvSpPr>
            <a:spLocks noGrp="1"/>
          </p:cNvSpPr>
          <p:nvPr>
            <p:ph sz="quarter" idx="4"/>
          </p:nvPr>
        </p:nvSpPr>
        <p:spPr>
          <a:xfrm>
            <a:off x="4788024" y="2636912"/>
            <a:ext cx="3886200" cy="3581400"/>
          </a:xfrm>
        </p:spPr>
        <p:txBody>
          <a:bodyPr>
            <a:normAutofit/>
          </a:bodyPr>
          <a:lstStyle/>
          <a:p>
            <a:pPr algn="l" rtl="0"/>
            <a:r>
              <a:rPr lang="en-US" sz="2000" b="1" dirty="0" smtClean="0">
                <a:solidFill>
                  <a:schemeClr val="accent4">
                    <a:lumMod val="75000"/>
                  </a:schemeClr>
                </a:solidFill>
                <a:latin typeface="Calisto MT" pitchFamily="18" charset="0"/>
              </a:rPr>
              <a:t>Heimlich maneuver</a:t>
            </a:r>
          </a:p>
          <a:p>
            <a:pPr algn="l" rtl="0">
              <a:buNone/>
            </a:pPr>
            <a:endParaRPr lang="ar-SA" sz="2400" b="1" dirty="0" smtClean="0">
              <a:solidFill>
                <a:schemeClr val="accent4">
                  <a:lumMod val="75000"/>
                </a:schemeClr>
              </a:solidFill>
              <a:latin typeface="Calisto MT" pitchFamily="18" charset="0"/>
            </a:endParaRPr>
          </a:p>
        </p:txBody>
      </p:sp>
      <p:pic>
        <p:nvPicPr>
          <p:cNvPr id="7" name="صورة 6" descr="500112-fx6.jpg"/>
          <p:cNvPicPr>
            <a:picLocks noChangeAspect="1"/>
          </p:cNvPicPr>
          <p:nvPr/>
        </p:nvPicPr>
        <p:blipFill>
          <a:blip r:embed="rId2" cstate="print"/>
          <a:stretch>
            <a:fillRect/>
          </a:stretch>
        </p:blipFill>
        <p:spPr>
          <a:xfrm>
            <a:off x="5334000" y="4038600"/>
            <a:ext cx="2590800" cy="2286000"/>
          </a:xfrm>
          <a:prstGeom prst="rect">
            <a:avLst/>
          </a:prstGeom>
          <a:ln w="38100">
            <a:solidFill>
              <a:schemeClr val="accent4">
                <a:lumMod val="75000"/>
              </a:schemeClr>
            </a:solidFill>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81000"/>
            <a:ext cx="6858000" cy="1676400"/>
          </a:xfrm>
        </p:spPr>
        <p:txBody>
          <a:bodyPr>
            <a:normAutofit fontScale="90000"/>
          </a:bodyPr>
          <a:lstStyle/>
          <a:p>
            <a:r>
              <a:rPr lang="en-US" sz="3200" dirty="0" smtClean="0">
                <a:solidFill>
                  <a:schemeClr val="accent5">
                    <a:lumMod val="75000"/>
                  </a:schemeClr>
                </a:solidFill>
                <a:latin typeface="Cooper Black" pitchFamily="18" charset="0"/>
              </a:rPr>
              <a:t>2-Conditions</a:t>
            </a:r>
            <a:r>
              <a:rPr lang="en-US" sz="3600" dirty="0" smtClean="0">
                <a:solidFill>
                  <a:schemeClr val="accent5">
                    <a:lumMod val="75000"/>
                  </a:schemeClr>
                </a:solidFill>
                <a:latin typeface="Cooper Black" pitchFamily="18" charset="0"/>
              </a:rPr>
              <a:t> necessitating protection of the </a:t>
            </a:r>
            <a:r>
              <a:rPr lang="en-US" sz="3600" dirty="0" err="1" smtClean="0">
                <a:solidFill>
                  <a:schemeClr val="accent5">
                    <a:lumMod val="75000"/>
                  </a:schemeClr>
                </a:solidFill>
                <a:latin typeface="Cooper Black" pitchFamily="18" charset="0"/>
              </a:rPr>
              <a:t>tracheo</a:t>
            </a:r>
            <a:r>
              <a:rPr lang="en-US" sz="3600" dirty="0" smtClean="0">
                <a:solidFill>
                  <a:schemeClr val="accent5">
                    <a:lumMod val="75000"/>
                  </a:schemeClr>
                </a:solidFill>
                <a:latin typeface="Cooper Black" pitchFamily="18" charset="0"/>
              </a:rPr>
              <a:t>-bronchial tree:</a:t>
            </a:r>
            <a:br>
              <a:rPr lang="en-US" sz="3600" dirty="0" smtClean="0">
                <a:solidFill>
                  <a:schemeClr val="accent5">
                    <a:lumMod val="75000"/>
                  </a:schemeClr>
                </a:solidFill>
                <a:latin typeface="Cooper Black" pitchFamily="18" charset="0"/>
              </a:rPr>
            </a:br>
            <a:endParaRPr lang="ar-SA" sz="3600" dirty="0">
              <a:solidFill>
                <a:schemeClr val="accent5">
                  <a:lumMod val="75000"/>
                </a:schemeClr>
              </a:solidFill>
              <a:latin typeface="Cooper Black" pitchFamily="18" charset="0"/>
            </a:endParaRPr>
          </a:p>
        </p:txBody>
      </p:sp>
      <p:sp>
        <p:nvSpPr>
          <p:cNvPr id="3" name="عنصر نائب للمحتوى 2"/>
          <p:cNvSpPr>
            <a:spLocks noGrp="1"/>
          </p:cNvSpPr>
          <p:nvPr>
            <p:ph idx="1"/>
          </p:nvPr>
        </p:nvSpPr>
        <p:spPr>
          <a:xfrm>
            <a:off x="1905000" y="1981200"/>
            <a:ext cx="6324600" cy="4038601"/>
          </a:xfrm>
        </p:spPr>
        <p:txBody>
          <a:bodyPr>
            <a:noAutofit/>
          </a:bodyPr>
          <a:lstStyle/>
          <a:p>
            <a:pPr algn="l" rtl="0"/>
            <a:r>
              <a:rPr lang="en-US" sz="2000" b="1" dirty="0" smtClean="0">
                <a:solidFill>
                  <a:schemeClr val="accent4">
                    <a:lumMod val="75000"/>
                  </a:schemeClr>
                </a:solidFill>
                <a:latin typeface="Calisto MT" pitchFamily="18" charset="0"/>
              </a:rPr>
              <a:t>Any condition causing pharyngeal or laryngeal incompetence may allow  aspiration of food, Saliva, blood or gastric content.. </a:t>
            </a:r>
          </a:p>
          <a:p>
            <a:pPr algn="l" rtl="0"/>
            <a:endParaRPr lang="en-US" sz="2000" b="1" dirty="0" smtClean="0">
              <a:solidFill>
                <a:schemeClr val="accent4">
                  <a:lumMod val="75000"/>
                </a:schemeClr>
              </a:solidFill>
              <a:latin typeface="Calisto MT" pitchFamily="18" charset="0"/>
            </a:endParaRPr>
          </a:p>
          <a:p>
            <a:pPr algn="l" rtl="0"/>
            <a:r>
              <a:rPr lang="en-US" sz="2000" b="1" dirty="0" smtClean="0">
                <a:solidFill>
                  <a:schemeClr val="accent4">
                    <a:lumMod val="75000"/>
                  </a:schemeClr>
                </a:solidFill>
                <a:latin typeface="Calisto MT" pitchFamily="18" charset="0"/>
              </a:rPr>
              <a:t>It allows easy access to the trachea and bronchi for regular suction, and permit the use of a cuffed tube which affords further protection against aspiration. </a:t>
            </a:r>
            <a:endParaRPr lang="ar-SA" sz="2000" b="1" dirty="0">
              <a:solidFill>
                <a:schemeClr val="accent4">
                  <a:lumMod val="75000"/>
                </a:schemeClr>
              </a:solidFill>
              <a:latin typeface="Calisto MT"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عنوان 6"/>
          <p:cNvSpPr>
            <a:spLocks noGrp="1"/>
          </p:cNvSpPr>
          <p:nvPr>
            <p:ph type="title"/>
          </p:nvPr>
        </p:nvSpPr>
        <p:spPr/>
        <p:txBody>
          <a:bodyPr>
            <a:normAutofit fontScale="90000"/>
          </a:bodyPr>
          <a:lstStyle/>
          <a:p>
            <a:pPr algn="l"/>
            <a:r>
              <a:rPr lang="en-US" sz="2800" u="sng" dirty="0" smtClean="0">
                <a:solidFill>
                  <a:schemeClr val="accent5">
                    <a:lumMod val="75000"/>
                  </a:schemeClr>
                </a:solidFill>
                <a:latin typeface="Cooper Black" pitchFamily="18" charset="0"/>
              </a:rPr>
              <a:t>Cont..</a:t>
            </a:r>
            <a:r>
              <a:rPr lang="en-US" sz="2400" dirty="0" smtClean="0">
                <a:solidFill>
                  <a:schemeClr val="accent5">
                    <a:lumMod val="75000"/>
                  </a:schemeClr>
                </a:solidFill>
                <a:latin typeface="Cooper Black" pitchFamily="18" charset="0"/>
              </a:rPr>
              <a:t>Conditions</a:t>
            </a:r>
            <a:r>
              <a:rPr lang="en-US" sz="2800" dirty="0" smtClean="0">
                <a:solidFill>
                  <a:schemeClr val="accent5">
                    <a:lumMod val="75000"/>
                  </a:schemeClr>
                </a:solidFill>
                <a:latin typeface="Cooper Black" pitchFamily="18" charset="0"/>
              </a:rPr>
              <a:t> necessitating protection of the </a:t>
            </a:r>
            <a:r>
              <a:rPr lang="en-US" sz="2800" dirty="0" err="1" smtClean="0">
                <a:solidFill>
                  <a:schemeClr val="accent5">
                    <a:lumMod val="75000"/>
                  </a:schemeClr>
                </a:solidFill>
                <a:latin typeface="Cooper Black" pitchFamily="18" charset="0"/>
              </a:rPr>
              <a:t>tracheo</a:t>
            </a:r>
            <a:r>
              <a:rPr lang="en-US" sz="2800" dirty="0" smtClean="0">
                <a:solidFill>
                  <a:schemeClr val="accent5">
                    <a:lumMod val="75000"/>
                  </a:schemeClr>
                </a:solidFill>
                <a:latin typeface="Cooper Black" pitchFamily="18" charset="0"/>
              </a:rPr>
              <a:t>-bronchial tree:</a:t>
            </a:r>
            <a:br>
              <a:rPr lang="en-US" sz="2800" dirty="0" smtClean="0">
                <a:solidFill>
                  <a:schemeClr val="accent5">
                    <a:lumMod val="75000"/>
                  </a:schemeClr>
                </a:solidFill>
                <a:latin typeface="Cooper Black" pitchFamily="18" charset="0"/>
              </a:rPr>
            </a:br>
            <a:r>
              <a:rPr lang="en-US" sz="2800" dirty="0" smtClean="0">
                <a:solidFill>
                  <a:schemeClr val="accent5">
                    <a:lumMod val="75000"/>
                  </a:schemeClr>
                </a:solidFill>
                <a:latin typeface="Cooper Black" pitchFamily="18" charset="0"/>
              </a:rPr>
              <a:t> </a:t>
            </a:r>
            <a:endParaRPr lang="ar-SA" sz="2800" dirty="0">
              <a:solidFill>
                <a:schemeClr val="accent5">
                  <a:lumMod val="75000"/>
                </a:schemeClr>
              </a:solidFill>
              <a:latin typeface="Cooper Black" pitchFamily="18" charset="0"/>
            </a:endParaRPr>
          </a:p>
        </p:txBody>
      </p:sp>
      <p:sp>
        <p:nvSpPr>
          <p:cNvPr id="8" name="عنصر نائب للمحتوى 7"/>
          <p:cNvSpPr>
            <a:spLocks noGrp="1"/>
          </p:cNvSpPr>
          <p:nvPr>
            <p:ph sz="half" idx="1"/>
          </p:nvPr>
        </p:nvSpPr>
        <p:spPr>
          <a:xfrm>
            <a:off x="1752600" y="1828800"/>
            <a:ext cx="3200400" cy="4191000"/>
          </a:xfrm>
        </p:spPr>
        <p:txBody>
          <a:bodyPr>
            <a:normAutofit/>
          </a:bodyPr>
          <a:lstStyle/>
          <a:p>
            <a:pPr marL="514350" indent="-514350" algn="l" rtl="0">
              <a:buFont typeface="+mj-lt"/>
              <a:buAutoNum type="arabicPeriod"/>
            </a:pPr>
            <a:r>
              <a:rPr lang="en-US" sz="2000" b="1" dirty="0" smtClean="0">
                <a:solidFill>
                  <a:schemeClr val="accent4">
                    <a:lumMod val="75000"/>
                  </a:schemeClr>
                </a:solidFill>
                <a:latin typeface="Calisto MT" pitchFamily="18" charset="0"/>
              </a:rPr>
              <a:t>Polyneuritis </a:t>
            </a:r>
          </a:p>
          <a:p>
            <a:pPr marL="514350" indent="-514350" algn="l" rtl="0">
              <a:buFont typeface="+mj-lt"/>
              <a:buAutoNum type="arabicPeriod"/>
            </a:pPr>
            <a:r>
              <a:rPr lang="en-US" sz="2000" b="1" dirty="0" smtClean="0">
                <a:solidFill>
                  <a:schemeClr val="accent4">
                    <a:lumMod val="75000"/>
                  </a:schemeClr>
                </a:solidFill>
                <a:latin typeface="Calisto MT" pitchFamily="18" charset="0"/>
              </a:rPr>
              <a:t>Bulbar poliomyelitis</a:t>
            </a:r>
          </a:p>
          <a:p>
            <a:pPr marL="514350" indent="-514350" algn="l" rtl="0">
              <a:buFont typeface="+mj-lt"/>
              <a:buAutoNum type="arabicPeriod"/>
            </a:pPr>
            <a:r>
              <a:rPr lang="en-US" sz="2000" b="1" dirty="0" smtClean="0">
                <a:solidFill>
                  <a:schemeClr val="accent4">
                    <a:lumMod val="75000"/>
                  </a:schemeClr>
                </a:solidFill>
                <a:latin typeface="Calisto MT" pitchFamily="18" charset="0"/>
              </a:rPr>
              <a:t>Multiple sclerosis</a:t>
            </a:r>
          </a:p>
          <a:p>
            <a:pPr marL="514350" indent="-514350" algn="l" rtl="0">
              <a:buFont typeface="+mj-lt"/>
              <a:buAutoNum type="arabicPeriod"/>
            </a:pPr>
            <a:r>
              <a:rPr lang="en-US" sz="2000" b="1" dirty="0" smtClean="0">
                <a:solidFill>
                  <a:schemeClr val="accent4">
                    <a:lumMod val="75000"/>
                  </a:schemeClr>
                </a:solidFill>
                <a:latin typeface="Calisto MT" pitchFamily="18" charset="0"/>
              </a:rPr>
              <a:t>Coma</a:t>
            </a:r>
          </a:p>
          <a:p>
            <a:pPr marL="514350" indent="-514350" algn="l" rtl="0">
              <a:buFont typeface="+mj-lt"/>
              <a:buAutoNum type="arabicPeriod"/>
            </a:pPr>
            <a:r>
              <a:rPr lang="en-US" sz="2000" b="1" dirty="0" smtClean="0">
                <a:solidFill>
                  <a:schemeClr val="accent4">
                    <a:lumMod val="75000"/>
                  </a:schemeClr>
                </a:solidFill>
                <a:latin typeface="Calisto MT" pitchFamily="18" charset="0"/>
              </a:rPr>
              <a:t>Myasthenia gravis</a:t>
            </a:r>
          </a:p>
          <a:p>
            <a:pPr marL="514350" indent="-514350" algn="l" rtl="0">
              <a:buFont typeface="+mj-lt"/>
              <a:buAutoNum type="arabicPeriod"/>
            </a:pPr>
            <a:r>
              <a:rPr lang="en-US" sz="2000" b="1" dirty="0" smtClean="0">
                <a:solidFill>
                  <a:schemeClr val="accent4">
                    <a:lumMod val="75000"/>
                  </a:schemeClr>
                </a:solidFill>
                <a:latin typeface="Calisto MT" pitchFamily="18" charset="0"/>
              </a:rPr>
              <a:t>Tetanus</a:t>
            </a:r>
          </a:p>
          <a:p>
            <a:pPr marL="514350" indent="-514350" algn="l" rtl="0">
              <a:buFont typeface="+mj-lt"/>
              <a:buAutoNum type="arabicPeriod"/>
            </a:pPr>
            <a:r>
              <a:rPr lang="en-US" sz="2000" b="1" dirty="0" smtClean="0">
                <a:solidFill>
                  <a:schemeClr val="accent4">
                    <a:lumMod val="75000"/>
                  </a:schemeClr>
                </a:solidFill>
                <a:latin typeface="Calisto MT" pitchFamily="18" charset="0"/>
              </a:rPr>
              <a:t>Brain stem stroke</a:t>
            </a:r>
          </a:p>
          <a:p>
            <a:pPr algn="l" rtl="0"/>
            <a:endParaRPr lang="ar-SA" sz="2000" b="1" dirty="0">
              <a:solidFill>
                <a:schemeClr val="accent4">
                  <a:lumMod val="75000"/>
                </a:schemeClr>
              </a:solidFill>
              <a:latin typeface="Calisto MT" pitchFamily="18" charset="0"/>
            </a:endParaRPr>
          </a:p>
        </p:txBody>
      </p:sp>
      <p:sp>
        <p:nvSpPr>
          <p:cNvPr id="9" name="عنصر نائب للمحتوى 8"/>
          <p:cNvSpPr>
            <a:spLocks noGrp="1"/>
          </p:cNvSpPr>
          <p:nvPr>
            <p:ph sz="half" idx="2"/>
          </p:nvPr>
        </p:nvSpPr>
        <p:spPr>
          <a:xfrm>
            <a:off x="4953000" y="1905000"/>
            <a:ext cx="3124200" cy="4132263"/>
          </a:xfrm>
        </p:spPr>
        <p:txBody>
          <a:bodyPr>
            <a:noAutofit/>
          </a:bodyPr>
          <a:lstStyle/>
          <a:p>
            <a:pPr algn="l" rtl="0">
              <a:buNone/>
            </a:pPr>
            <a:r>
              <a:rPr lang="en-US" sz="2000" b="1" dirty="0" smtClean="0">
                <a:solidFill>
                  <a:schemeClr val="accent4">
                    <a:lumMod val="75000"/>
                  </a:schemeClr>
                </a:solidFill>
                <a:latin typeface="Calisto MT" pitchFamily="18" charset="0"/>
                <a:cs typeface="Vrinda" pitchFamily="2" charset="0"/>
              </a:rPr>
              <a:t>8. Multiple facial fractures</a:t>
            </a:r>
          </a:p>
          <a:p>
            <a:pPr algn="l" rtl="0">
              <a:buNone/>
            </a:pPr>
            <a:r>
              <a:rPr lang="en-US" sz="2000" b="1" dirty="0" smtClean="0">
                <a:solidFill>
                  <a:schemeClr val="accent4">
                    <a:lumMod val="75000"/>
                  </a:schemeClr>
                </a:solidFill>
                <a:latin typeface="Calisto MT" pitchFamily="18" charset="0"/>
                <a:cs typeface="Vrinda" pitchFamily="2" charset="0"/>
              </a:rPr>
              <a:t>9. Coma due to( stroke, head injury, poising, cerebral trauma)</a:t>
            </a:r>
          </a:p>
          <a:p>
            <a:pPr indent="0" algn="l" rtl="0">
              <a:buNone/>
            </a:pPr>
            <a:r>
              <a:rPr lang="en-US" sz="2000" b="1" dirty="0" smtClean="0">
                <a:solidFill>
                  <a:schemeClr val="accent4">
                    <a:lumMod val="75000"/>
                  </a:schemeClr>
                </a:solidFill>
                <a:latin typeface="Calisto MT" pitchFamily="18" charset="0"/>
                <a:cs typeface="Vrinda" pitchFamily="2" charset="0"/>
              </a:rPr>
              <a:t>Unless the state of coma is likely to be prolonged, </a:t>
            </a:r>
            <a:r>
              <a:rPr lang="en-US" sz="2000" b="1" dirty="0" err="1" smtClean="0">
                <a:solidFill>
                  <a:schemeClr val="accent4">
                    <a:lumMod val="75000"/>
                  </a:schemeClr>
                </a:solidFill>
                <a:latin typeface="Calisto MT" pitchFamily="18" charset="0"/>
                <a:cs typeface="Vrinda" pitchFamily="2" charset="0"/>
              </a:rPr>
              <a:t>endotrachial</a:t>
            </a:r>
            <a:r>
              <a:rPr lang="en-US" sz="2000" b="1" dirty="0" smtClean="0">
                <a:solidFill>
                  <a:schemeClr val="accent4">
                    <a:lumMod val="75000"/>
                  </a:schemeClr>
                </a:solidFill>
                <a:latin typeface="Calisto MT" pitchFamily="18" charset="0"/>
                <a:cs typeface="Vrinda" pitchFamily="2" charset="0"/>
              </a:rPr>
              <a:t> intubation is preferable in the first place..</a:t>
            </a:r>
            <a:endParaRPr lang="ar-SA" sz="2000" b="1" dirty="0">
              <a:solidFill>
                <a:schemeClr val="accent4">
                  <a:lumMod val="75000"/>
                </a:schemeClr>
              </a:solidFill>
              <a:latin typeface="Calisto MT"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693</TotalTime>
  <Words>1187</Words>
  <Application>Microsoft Office PowerPoint</Application>
  <PresentationFormat>On-screen Show (4:3)</PresentationFormat>
  <Paragraphs>141</Paragraphs>
  <Slides>28</Slides>
  <Notes>9</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Median</vt:lpstr>
      <vt:lpstr>Tracheotomy</vt:lpstr>
      <vt:lpstr>Definition </vt:lpstr>
      <vt:lpstr>Slide 3</vt:lpstr>
      <vt:lpstr>Indications</vt:lpstr>
      <vt:lpstr>1.Conditions causing upper airway obstruction:</vt:lpstr>
      <vt:lpstr>Cont..Conditions causing upper airway obstruction:</vt:lpstr>
      <vt:lpstr>Cont..Conditions causing upper airway obstruction:</vt:lpstr>
      <vt:lpstr>2-Conditions necessitating protection of the tracheo-bronchial tree: </vt:lpstr>
      <vt:lpstr>Cont..Conditions necessitating protection of the tracheo-bronchial tree:  </vt:lpstr>
      <vt:lpstr>3.Conditions causing respiratory failure: </vt:lpstr>
      <vt:lpstr>Cont..Conditions causing respiratory failure: </vt:lpstr>
      <vt:lpstr>Reasons for avoiding tracheotomy in children</vt:lpstr>
      <vt:lpstr>Slide 13</vt:lpstr>
      <vt:lpstr>The operation of elective :tracheotomy – procedure: </vt:lpstr>
      <vt:lpstr>Slide 15</vt:lpstr>
      <vt:lpstr>Slide 16</vt:lpstr>
      <vt:lpstr>Percutaneous Tracheotomy</vt:lpstr>
      <vt:lpstr>Slide 18</vt:lpstr>
      <vt:lpstr>Slide 19</vt:lpstr>
      <vt:lpstr>Relative contraindications</vt:lpstr>
      <vt:lpstr>Types of Tracheostomy Tubes: </vt:lpstr>
      <vt:lpstr>Types of Tracheostomy Tubes: &gt;&gt;Cuffed Tracheostomy Tube:</vt:lpstr>
      <vt:lpstr>Types of Tracheostomy Tubes: &gt;&gt;Uncuffed Tracheostomy Tube:</vt:lpstr>
      <vt:lpstr>Types of Tracheostomy Tubes: &gt;&gt;Fenestrated Tracheostomy Tube </vt:lpstr>
      <vt:lpstr>POSTOPERATIVE CARE</vt:lpstr>
      <vt:lpstr>DECANNULATION</vt:lpstr>
      <vt:lpstr>Slide 27</vt:lpstr>
      <vt:lpstr>Thank you 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Fo'ad Za'atreh</dc:creator>
  <cp:lastModifiedBy>Fo'ad Za'atreh</cp:lastModifiedBy>
  <cp:revision>18</cp:revision>
  <dcterms:created xsi:type="dcterms:W3CDTF">2012-02-26T18:05:25Z</dcterms:created>
  <dcterms:modified xsi:type="dcterms:W3CDTF">2012-02-27T08:51:39Z</dcterms:modified>
</cp:coreProperties>
</file>