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580FEEE-E5A2-4068-9B0B-63F30356C3C4}" type="datetimeFigureOut">
              <a:rPr lang="en-US" smtClean="0"/>
              <a:t>2/25/2012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876B875-8404-4CAC-8883-84E659507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0FEEE-E5A2-4068-9B0B-63F30356C3C4}" type="datetimeFigureOut">
              <a:rPr lang="en-US" smtClean="0"/>
              <a:t>2/25/2012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6B875-8404-4CAC-8883-84E659507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0FEEE-E5A2-4068-9B0B-63F30356C3C4}" type="datetimeFigureOut">
              <a:rPr lang="en-US" smtClean="0"/>
              <a:t>2/25/2012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6B875-8404-4CAC-8883-84E659507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0FEEE-E5A2-4068-9B0B-63F30356C3C4}" type="datetimeFigureOut">
              <a:rPr lang="en-US" smtClean="0"/>
              <a:t>2/25/2012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6B875-8404-4CAC-8883-84E659507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0FEEE-E5A2-4068-9B0B-63F30356C3C4}" type="datetimeFigureOut">
              <a:rPr lang="en-US" smtClean="0"/>
              <a:t>2/25/2012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6B875-8404-4CAC-8883-84E659507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0FEEE-E5A2-4068-9B0B-63F30356C3C4}" type="datetimeFigureOut">
              <a:rPr lang="en-US" smtClean="0"/>
              <a:t>2/25/2012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6B875-8404-4CAC-8883-84E659507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80FEEE-E5A2-4068-9B0B-63F30356C3C4}" type="datetimeFigureOut">
              <a:rPr lang="en-US" smtClean="0"/>
              <a:t>2/25/2012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876B875-8404-4CAC-8883-84E659507F53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580FEEE-E5A2-4068-9B0B-63F30356C3C4}" type="datetimeFigureOut">
              <a:rPr lang="en-US" smtClean="0"/>
              <a:t>2/25/2012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876B875-8404-4CAC-8883-84E659507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0FEEE-E5A2-4068-9B0B-63F30356C3C4}" type="datetimeFigureOut">
              <a:rPr lang="en-US" smtClean="0"/>
              <a:t>2/25/2012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6B875-8404-4CAC-8883-84E659507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0FEEE-E5A2-4068-9B0B-63F30356C3C4}" type="datetimeFigureOut">
              <a:rPr lang="en-US" smtClean="0"/>
              <a:t>2/25/2012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6B875-8404-4CAC-8883-84E659507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0FEEE-E5A2-4068-9B0B-63F30356C3C4}" type="datetimeFigureOut">
              <a:rPr lang="en-US" smtClean="0"/>
              <a:t>2/25/2012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6B875-8404-4CAC-8883-84E659507F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580FEEE-E5A2-4068-9B0B-63F30356C3C4}" type="datetimeFigureOut">
              <a:rPr lang="en-US" smtClean="0"/>
              <a:t>2/25/2012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876B875-8404-4CAC-8883-84E659507F5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Asus\Desktop\stridor.wav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STRIDOR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 err="1" smtClean="0"/>
              <a:t>Akmal</a:t>
            </a:r>
            <a:r>
              <a:rPr lang="en-US" dirty="0" smtClean="0"/>
              <a:t> </a:t>
            </a:r>
            <a:r>
              <a:rPr lang="en-US" dirty="0" err="1" smtClean="0"/>
              <a:t>Asyiqien</a:t>
            </a:r>
            <a:r>
              <a:rPr lang="en-US" dirty="0" smtClean="0"/>
              <a:t> </a:t>
            </a:r>
            <a:r>
              <a:rPr lang="en-US" dirty="0" err="1" smtClean="0"/>
              <a:t>Adnan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887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PERINATAL: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>
                <a:cs typeface="Arial" pitchFamily="34" charset="0"/>
              </a:rPr>
              <a:t>Maternal </a:t>
            </a:r>
            <a:r>
              <a:rPr lang="en-US" dirty="0" err="1" smtClean="0">
                <a:solidFill>
                  <a:srgbClr val="00B050"/>
                </a:solidFill>
                <a:cs typeface="Arial" pitchFamily="34" charset="0"/>
              </a:rPr>
              <a:t>endotracheal</a:t>
            </a:r>
            <a:r>
              <a:rPr lang="en-US" dirty="0" smtClean="0">
                <a:solidFill>
                  <a:srgbClr val="00B050"/>
                </a:solidFill>
                <a:cs typeface="Arial" pitchFamily="34" charset="0"/>
              </a:rPr>
              <a:t> intubation </a:t>
            </a:r>
            <a:r>
              <a:rPr lang="en-US" dirty="0" smtClean="0">
                <a:cs typeface="Arial" pitchFamily="34" charset="0"/>
              </a:rPr>
              <a:t>use and duration</a:t>
            </a:r>
          </a:p>
          <a:p>
            <a:r>
              <a:rPr lang="en-US" dirty="0" smtClean="0">
                <a:solidFill>
                  <a:srgbClr val="00B050"/>
                </a:solidFill>
                <a:cs typeface="Arial" pitchFamily="34" charset="0"/>
              </a:rPr>
              <a:t>Congenital anomalies</a:t>
            </a:r>
          </a:p>
          <a:p>
            <a:r>
              <a:rPr lang="en-US" b="1" dirty="0" smtClean="0">
                <a:solidFill>
                  <a:srgbClr val="00B050"/>
                </a:solidFill>
                <a:cs typeface="Arial" pitchFamily="34" charset="0"/>
              </a:rPr>
              <a:t>Developmental</a:t>
            </a:r>
            <a:r>
              <a:rPr lang="en-US" dirty="0" smtClean="0">
                <a:cs typeface="Arial" pitchFamily="34" charset="0"/>
              </a:rPr>
              <a:t> history</a:t>
            </a:r>
          </a:p>
          <a:p>
            <a:r>
              <a:rPr lang="en-US" b="1" dirty="0" smtClean="0">
                <a:solidFill>
                  <a:srgbClr val="00B050"/>
                </a:solidFill>
                <a:cs typeface="Arial" pitchFamily="34" charset="0"/>
              </a:rPr>
              <a:t>Feeding</a:t>
            </a:r>
            <a:r>
              <a:rPr lang="en-US" dirty="0" smtClean="0">
                <a:cs typeface="Arial" pitchFamily="34" charset="0"/>
              </a:rPr>
              <a:t> and </a:t>
            </a:r>
            <a:r>
              <a:rPr lang="en-US" b="1" dirty="0" smtClean="0">
                <a:solidFill>
                  <a:srgbClr val="00B050"/>
                </a:solidFill>
                <a:cs typeface="Arial" pitchFamily="34" charset="0"/>
              </a:rPr>
              <a:t>growth</a:t>
            </a:r>
            <a:r>
              <a:rPr lang="en-US" dirty="0" smtClean="0">
                <a:cs typeface="Arial" pitchFamily="34" charset="0"/>
              </a:rPr>
              <a:t> history should be evaluated because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significant airway obstruction </a:t>
            </a:r>
            <a:r>
              <a:rPr lang="en-US" dirty="0" smtClean="0">
                <a:cs typeface="Arial" pitchFamily="34" charset="0"/>
              </a:rPr>
              <a:t>can lead to caloric waste, resulting in lack of or slow weight gain and growth.</a:t>
            </a:r>
          </a:p>
          <a:p>
            <a:r>
              <a:rPr lang="en-US" dirty="0" smtClean="0">
                <a:solidFill>
                  <a:srgbClr val="00B050"/>
                </a:solidFill>
                <a:cs typeface="Arial" pitchFamily="34" charset="0"/>
              </a:rPr>
              <a:t>Regurgitation</a:t>
            </a:r>
            <a:r>
              <a:rPr lang="en-US" dirty="0" smtClean="0">
                <a:cs typeface="Arial" pitchFamily="34" charset="0"/>
              </a:rPr>
              <a:t> and </a:t>
            </a:r>
            <a:r>
              <a:rPr lang="en-US" dirty="0" smtClean="0">
                <a:solidFill>
                  <a:srgbClr val="00B050"/>
                </a:solidFill>
                <a:cs typeface="Arial" pitchFamily="34" charset="0"/>
              </a:rPr>
              <a:t>spitting up </a:t>
            </a:r>
            <a:r>
              <a:rPr lang="en-US" dirty="0" smtClean="0">
                <a:cs typeface="Arial" pitchFamily="34" charset="0"/>
              </a:rPr>
              <a:t>could be a sign of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GER</a:t>
            </a:r>
            <a:r>
              <a:rPr lang="en-US" dirty="0" smtClean="0">
                <a:cs typeface="Arial" pitchFamily="34" charset="0"/>
              </a:rPr>
              <a:t> that can cause irritation of the mucosa of the larynx and trachea that could lead to edema and </a:t>
            </a:r>
            <a:r>
              <a:rPr lang="en-US" dirty="0" err="1" smtClean="0">
                <a:cs typeface="Arial" pitchFamily="34" charset="0"/>
              </a:rPr>
              <a:t>stridor</a:t>
            </a:r>
            <a:r>
              <a:rPr lang="en-US" dirty="0" smtClean="0">
                <a:cs typeface="Arial" pitchFamily="34" charset="0"/>
              </a:rPr>
              <a:t>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12536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Systemic review – ENT, RS, CVS, GI, CNS</a:t>
            </a:r>
          </a:p>
          <a:p>
            <a:endParaRPr lang="en-US" dirty="0" smtClean="0"/>
          </a:p>
          <a:p>
            <a:r>
              <a:rPr lang="en-US" dirty="0" smtClean="0"/>
              <a:t>Past medical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Family history</a:t>
            </a:r>
          </a:p>
          <a:p>
            <a:endParaRPr lang="en-US" dirty="0" smtClean="0"/>
          </a:p>
          <a:p>
            <a:r>
              <a:rPr lang="en-US" dirty="0" smtClean="0"/>
              <a:t>Drugs history</a:t>
            </a:r>
          </a:p>
          <a:p>
            <a:endParaRPr lang="en-US" dirty="0" smtClean="0"/>
          </a:p>
          <a:p>
            <a:r>
              <a:rPr lang="en-US" dirty="0" smtClean="0"/>
              <a:t>Social history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066800"/>
          </a:xfrm>
        </p:spPr>
        <p:txBody>
          <a:bodyPr/>
          <a:lstStyle/>
          <a:p>
            <a:r>
              <a:rPr lang="en-US" dirty="0" smtClean="0"/>
              <a:t>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/>
          <a:lstStyle/>
          <a:p>
            <a:r>
              <a:rPr lang="en-US" dirty="0" smtClean="0"/>
              <a:t>Any procedures that may induce anxiety (throat examination, </a:t>
            </a:r>
            <a:r>
              <a:rPr lang="en-US" dirty="0" err="1" smtClean="0"/>
              <a:t>venipuncture</a:t>
            </a:r>
            <a:r>
              <a:rPr lang="en-US" dirty="0" smtClean="0"/>
              <a:t> etc) </a:t>
            </a:r>
            <a:r>
              <a:rPr lang="en-US" dirty="0" smtClean="0">
                <a:solidFill>
                  <a:srgbClr val="FF0000"/>
                </a:solidFill>
              </a:rPr>
              <a:t>should NOT be undertaken </a:t>
            </a:r>
            <a:r>
              <a:rPr lang="en-US" dirty="0" smtClean="0"/>
              <a:t>as it may cause complete airway obstruction.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General look</a:t>
            </a:r>
          </a:p>
          <a:p>
            <a:endParaRPr lang="en-US" dirty="0" smtClean="0"/>
          </a:p>
          <a:p>
            <a:r>
              <a:rPr lang="en-US" dirty="0" smtClean="0"/>
              <a:t>Vital signs</a:t>
            </a:r>
          </a:p>
          <a:p>
            <a:endParaRPr lang="en-US" dirty="0" smtClean="0"/>
          </a:p>
          <a:p>
            <a:r>
              <a:rPr lang="en-US" dirty="0" smtClean="0"/>
              <a:t>Routine full examination (RS, CVS, GI etc)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INVESTIGATION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382000" cy="52029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700" b="1" dirty="0" smtClean="0">
                <a:solidFill>
                  <a:schemeClr val="accent1"/>
                </a:solidFill>
              </a:rPr>
              <a:t>Laboratory</a:t>
            </a:r>
            <a:r>
              <a:rPr lang="en-US" sz="1700" dirty="0" smtClean="0">
                <a:solidFill>
                  <a:schemeClr val="accent1"/>
                </a:solidFill>
              </a:rPr>
              <a:t> </a:t>
            </a:r>
            <a:r>
              <a:rPr lang="en-US" sz="1700" dirty="0" smtClean="0">
                <a:solidFill>
                  <a:schemeClr val="accent1"/>
                </a:solidFill>
              </a:rPr>
              <a:t>Studies</a:t>
            </a:r>
          </a:p>
          <a:p>
            <a:r>
              <a:rPr lang="en-US" sz="1700" dirty="0" smtClean="0"/>
              <a:t>Pulse </a:t>
            </a:r>
            <a:r>
              <a:rPr lang="en-US" sz="1700" dirty="0" err="1" smtClean="0"/>
              <a:t>oximetry</a:t>
            </a:r>
            <a:r>
              <a:rPr lang="en-US" sz="1700" dirty="0" smtClean="0"/>
              <a:t> </a:t>
            </a:r>
            <a:endParaRPr lang="en-US" sz="1700" dirty="0" smtClean="0"/>
          </a:p>
          <a:p>
            <a:r>
              <a:rPr lang="en-US" sz="1700" dirty="0" smtClean="0"/>
              <a:t>arterial </a:t>
            </a:r>
            <a:r>
              <a:rPr lang="en-US" sz="1700" dirty="0" smtClean="0"/>
              <a:t>blood gas </a:t>
            </a:r>
            <a:endParaRPr lang="en-US" sz="1700" dirty="0" smtClean="0"/>
          </a:p>
          <a:p>
            <a:pPr>
              <a:buNone/>
            </a:pPr>
            <a:endParaRPr lang="en-US" sz="1700" dirty="0" smtClean="0"/>
          </a:p>
          <a:p>
            <a:pPr>
              <a:buNone/>
            </a:pPr>
            <a:r>
              <a:rPr lang="en-US" sz="1700" b="1" dirty="0" smtClean="0">
                <a:solidFill>
                  <a:schemeClr val="accent1"/>
                </a:solidFill>
              </a:rPr>
              <a:t>Imaging</a:t>
            </a:r>
            <a:r>
              <a:rPr lang="en-US" sz="1700" dirty="0" smtClean="0">
                <a:solidFill>
                  <a:schemeClr val="accent1"/>
                </a:solidFill>
              </a:rPr>
              <a:t> Studies</a:t>
            </a:r>
          </a:p>
          <a:p>
            <a:r>
              <a:rPr lang="en-US" sz="1700" dirty="0" smtClean="0">
                <a:solidFill>
                  <a:srgbClr val="00B050"/>
                </a:solidFill>
              </a:rPr>
              <a:t>AP &amp; lateral radiographs </a:t>
            </a:r>
            <a:r>
              <a:rPr lang="en-US" sz="1700" dirty="0" smtClean="0"/>
              <a:t>of the </a:t>
            </a:r>
            <a:r>
              <a:rPr lang="en-US" sz="1700" u="sng" dirty="0" smtClean="0"/>
              <a:t>neck and chest  </a:t>
            </a:r>
            <a:r>
              <a:rPr lang="en-US" sz="1700" u="sng" dirty="0" smtClean="0"/>
              <a:t> </a:t>
            </a:r>
            <a:r>
              <a:rPr lang="en-US" sz="1700" dirty="0" smtClean="0"/>
              <a:t>(steeple sign, thumb print sign)</a:t>
            </a:r>
            <a:endParaRPr lang="en-US" sz="1700" dirty="0" smtClean="0"/>
          </a:p>
          <a:p>
            <a:r>
              <a:rPr lang="en-US" sz="1700" dirty="0" smtClean="0">
                <a:solidFill>
                  <a:srgbClr val="00B050"/>
                </a:solidFill>
              </a:rPr>
              <a:t>Barium </a:t>
            </a:r>
            <a:r>
              <a:rPr lang="en-US" sz="1700" dirty="0" err="1" smtClean="0">
                <a:solidFill>
                  <a:srgbClr val="00B050"/>
                </a:solidFill>
              </a:rPr>
              <a:t>esophagram</a:t>
            </a:r>
            <a:r>
              <a:rPr lang="en-US" sz="1700" dirty="0" smtClean="0">
                <a:solidFill>
                  <a:srgbClr val="00B050"/>
                </a:solidFill>
              </a:rPr>
              <a:t> </a:t>
            </a:r>
            <a:r>
              <a:rPr lang="en-US" sz="1700" dirty="0" smtClean="0"/>
              <a:t>may be performed if </a:t>
            </a:r>
            <a:r>
              <a:rPr lang="en-US" sz="1700" dirty="0" smtClean="0">
                <a:solidFill>
                  <a:srgbClr val="00B0F0"/>
                </a:solidFill>
              </a:rPr>
              <a:t>vascular compression</a:t>
            </a:r>
            <a:r>
              <a:rPr lang="en-US" sz="1700" dirty="0" smtClean="0">
                <a:solidFill>
                  <a:srgbClr val="00B050"/>
                </a:solidFill>
              </a:rPr>
              <a:t>, </a:t>
            </a:r>
            <a:r>
              <a:rPr lang="en-US" sz="1700" dirty="0" err="1" smtClean="0">
                <a:solidFill>
                  <a:srgbClr val="00B0F0"/>
                </a:solidFill>
              </a:rPr>
              <a:t>tracheoesophageal</a:t>
            </a:r>
            <a:r>
              <a:rPr lang="en-US" sz="1700" dirty="0" smtClean="0">
                <a:solidFill>
                  <a:srgbClr val="00B050"/>
                </a:solidFill>
              </a:rPr>
              <a:t> </a:t>
            </a:r>
            <a:r>
              <a:rPr lang="en-US" sz="1700" dirty="0" smtClean="0">
                <a:solidFill>
                  <a:srgbClr val="00B0F0"/>
                </a:solidFill>
              </a:rPr>
              <a:t>fistula</a:t>
            </a:r>
            <a:r>
              <a:rPr lang="en-US" sz="1700" dirty="0" smtClean="0">
                <a:solidFill>
                  <a:srgbClr val="00B050"/>
                </a:solidFill>
              </a:rPr>
              <a:t>, </a:t>
            </a:r>
            <a:r>
              <a:rPr lang="en-US" sz="1700" dirty="0" smtClean="0">
                <a:solidFill>
                  <a:srgbClr val="00B0F0"/>
                </a:solidFill>
              </a:rPr>
              <a:t>GER</a:t>
            </a:r>
            <a:r>
              <a:rPr lang="en-US" sz="1700" dirty="0" smtClean="0">
                <a:solidFill>
                  <a:srgbClr val="00B050"/>
                </a:solidFill>
              </a:rPr>
              <a:t>, </a:t>
            </a:r>
            <a:r>
              <a:rPr lang="en-US" sz="1700" dirty="0" smtClean="0"/>
              <a:t>or</a:t>
            </a:r>
            <a:r>
              <a:rPr lang="en-US" sz="1700" dirty="0" smtClean="0">
                <a:solidFill>
                  <a:srgbClr val="00B050"/>
                </a:solidFill>
              </a:rPr>
              <a:t> </a:t>
            </a:r>
            <a:r>
              <a:rPr lang="en-US" sz="1700" dirty="0" smtClean="0">
                <a:solidFill>
                  <a:srgbClr val="00B0F0"/>
                </a:solidFill>
              </a:rPr>
              <a:t>neurological dysfunction </a:t>
            </a:r>
            <a:r>
              <a:rPr lang="en-US" sz="1700" dirty="0" smtClean="0"/>
              <a:t>is suspected.</a:t>
            </a:r>
          </a:p>
          <a:p>
            <a:r>
              <a:rPr lang="en-US" sz="1700" dirty="0" smtClean="0"/>
              <a:t>Contrast-enhanced </a:t>
            </a:r>
            <a:r>
              <a:rPr lang="en-US" sz="1700" dirty="0" smtClean="0">
                <a:solidFill>
                  <a:srgbClr val="00B050"/>
                </a:solidFill>
              </a:rPr>
              <a:t>CT scanning </a:t>
            </a:r>
            <a:r>
              <a:rPr lang="en-US" sz="1700" dirty="0" smtClean="0"/>
              <a:t>can demonstrate </a:t>
            </a:r>
            <a:r>
              <a:rPr lang="en-US" sz="1700" dirty="0" err="1" smtClean="0">
                <a:solidFill>
                  <a:srgbClr val="00B050"/>
                </a:solidFill>
              </a:rPr>
              <a:t>mediastinal</a:t>
            </a:r>
            <a:r>
              <a:rPr lang="en-US" sz="1700" dirty="0" smtClean="0">
                <a:solidFill>
                  <a:srgbClr val="00B050"/>
                </a:solidFill>
              </a:rPr>
              <a:t> masses </a:t>
            </a:r>
            <a:r>
              <a:rPr lang="en-US" sz="1700" dirty="0" smtClean="0"/>
              <a:t>or aberrant vessels.</a:t>
            </a:r>
          </a:p>
          <a:p>
            <a:r>
              <a:rPr lang="en-US" sz="1700" dirty="0" smtClean="0">
                <a:solidFill>
                  <a:srgbClr val="00B050"/>
                </a:solidFill>
              </a:rPr>
              <a:t>MRI</a:t>
            </a:r>
            <a:r>
              <a:rPr lang="en-US" sz="1700" dirty="0" smtClean="0"/>
              <a:t> may be helpful in delineating lesions of the upper airway and </a:t>
            </a:r>
            <a:r>
              <a:rPr lang="en-US" sz="1700" dirty="0" smtClean="0">
                <a:solidFill>
                  <a:srgbClr val="00B0F0"/>
                </a:solidFill>
              </a:rPr>
              <a:t>vascular anomalies</a:t>
            </a:r>
            <a:r>
              <a:rPr lang="en-US" sz="1700" dirty="0" smtClean="0"/>
              <a:t>.</a:t>
            </a:r>
          </a:p>
          <a:p>
            <a:r>
              <a:rPr lang="en-US" sz="1700" dirty="0" smtClean="0">
                <a:solidFill>
                  <a:srgbClr val="00B050"/>
                </a:solidFill>
              </a:rPr>
              <a:t>PH probe </a:t>
            </a:r>
            <a:r>
              <a:rPr lang="en-US" sz="1700" dirty="0" smtClean="0"/>
              <a:t>or </a:t>
            </a:r>
            <a:r>
              <a:rPr lang="en-US" sz="1700" dirty="0" smtClean="0">
                <a:solidFill>
                  <a:srgbClr val="00B050"/>
                </a:solidFill>
              </a:rPr>
              <a:t>barium swallow, </a:t>
            </a:r>
            <a:r>
              <a:rPr lang="en-US" sz="1700" dirty="0" smtClean="0"/>
              <a:t>If </a:t>
            </a:r>
            <a:r>
              <a:rPr lang="en-US" sz="1700" dirty="0" smtClean="0">
                <a:solidFill>
                  <a:srgbClr val="00B0F0"/>
                </a:solidFill>
              </a:rPr>
              <a:t>GER</a:t>
            </a:r>
            <a:r>
              <a:rPr lang="en-US" sz="1700" dirty="0" smtClean="0"/>
              <a:t> is suspected</a:t>
            </a:r>
            <a:r>
              <a:rPr lang="en-US" sz="1700" dirty="0" smtClean="0"/>
              <a:t>.</a:t>
            </a:r>
          </a:p>
          <a:p>
            <a:endParaRPr lang="en-US" sz="1700" dirty="0" smtClean="0"/>
          </a:p>
          <a:p>
            <a:pPr>
              <a:buNone/>
            </a:pPr>
            <a:r>
              <a:rPr lang="en-US" sz="1700" b="1" dirty="0" smtClean="0">
                <a:solidFill>
                  <a:schemeClr val="accent1"/>
                </a:solidFill>
              </a:rPr>
              <a:t>Other</a:t>
            </a:r>
            <a:r>
              <a:rPr lang="en-US" sz="1700" dirty="0" smtClean="0">
                <a:solidFill>
                  <a:schemeClr val="accent1"/>
                </a:solidFill>
              </a:rPr>
              <a:t> Tests</a:t>
            </a:r>
          </a:p>
          <a:p>
            <a:r>
              <a:rPr lang="en-US" sz="1700" dirty="0" smtClean="0"/>
              <a:t>Endoscopy</a:t>
            </a:r>
          </a:p>
          <a:p>
            <a:r>
              <a:rPr lang="en-US" sz="1700" dirty="0" err="1" smtClean="0"/>
              <a:t>Laryngobronchoscopy</a:t>
            </a:r>
            <a:r>
              <a:rPr lang="en-US" sz="1700" dirty="0" smtClean="0"/>
              <a:t> </a:t>
            </a:r>
            <a:endParaRPr lang="en-US" sz="17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229600" cy="838200"/>
          </a:xfrm>
        </p:spPr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534400" cy="520293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endParaRPr lang="en-US" sz="2000" b="1" dirty="0" smtClean="0">
              <a:solidFill>
                <a:schemeClr val="accent1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solidFill>
                  <a:schemeClr val="accent1"/>
                </a:solidFill>
              </a:rPr>
              <a:t>Medical </a:t>
            </a:r>
            <a:r>
              <a:rPr lang="en-US" sz="2000" b="1" dirty="0" smtClean="0">
                <a:solidFill>
                  <a:schemeClr val="accent1"/>
                </a:solidFill>
              </a:rPr>
              <a:t>Care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According </a:t>
            </a:r>
            <a:r>
              <a:rPr lang="en-US" sz="2000" dirty="0" smtClean="0"/>
              <a:t>to the underlying or predisposing condition.</a:t>
            </a:r>
          </a:p>
          <a:p>
            <a:pPr>
              <a:lnSpc>
                <a:spcPct val="80000"/>
              </a:lnSpc>
            </a:pPr>
            <a:r>
              <a:rPr lang="en-US" sz="2000" b="1" dirty="0" smtClean="0"/>
              <a:t>Emergent management </a:t>
            </a:r>
            <a:r>
              <a:rPr lang="en-US" sz="2000" dirty="0" smtClean="0"/>
              <a:t>consists of ensuring that the airway is adequate.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If not, appropriate resuscitative measures must be initiated.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Some conditions (</a:t>
            </a:r>
            <a:r>
              <a:rPr lang="en-US" sz="2000" dirty="0" err="1" smtClean="0">
                <a:solidFill>
                  <a:srgbClr val="00B0F0"/>
                </a:solidFill>
              </a:rPr>
              <a:t>epiglottitis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00B0F0"/>
                </a:solidFill>
              </a:rPr>
              <a:t>bacterial </a:t>
            </a:r>
            <a:r>
              <a:rPr lang="en-US" sz="2000" dirty="0" err="1" smtClean="0">
                <a:solidFill>
                  <a:srgbClr val="00B0F0"/>
                </a:solidFill>
              </a:rPr>
              <a:t>tracheitis</a:t>
            </a:r>
            <a:r>
              <a:rPr lang="en-US" sz="2000" dirty="0" smtClean="0"/>
              <a:t>) may require </a:t>
            </a:r>
            <a:r>
              <a:rPr lang="en-US" sz="2000" b="1" dirty="0" smtClean="0">
                <a:solidFill>
                  <a:srgbClr val="00B050"/>
                </a:solidFill>
              </a:rPr>
              <a:t>antibiotics</a:t>
            </a:r>
            <a:r>
              <a:rPr lang="en-US" sz="2000" dirty="0" smtClean="0"/>
              <a:t>, while </a:t>
            </a:r>
            <a:r>
              <a:rPr lang="en-US" sz="2000" b="1" dirty="0" smtClean="0">
                <a:solidFill>
                  <a:srgbClr val="00B050"/>
                </a:solidFill>
              </a:rPr>
              <a:t>steroids</a:t>
            </a:r>
            <a:r>
              <a:rPr lang="en-US" sz="2000" dirty="0" smtClean="0"/>
              <a:t> may be useful in other situations</a:t>
            </a:r>
            <a:r>
              <a:rPr lang="en-US" sz="2000" dirty="0" smtClean="0"/>
              <a:t>.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solidFill>
                  <a:schemeClr val="accent1"/>
                </a:solidFill>
              </a:rPr>
              <a:t>Surgical Care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Severe </a:t>
            </a:r>
            <a:r>
              <a:rPr lang="en-US" sz="2000" dirty="0" err="1" smtClean="0">
                <a:solidFill>
                  <a:srgbClr val="00B0F0"/>
                </a:solidFill>
              </a:rPr>
              <a:t>laryngomalacia</a:t>
            </a:r>
            <a:r>
              <a:rPr lang="en-US" sz="2000" dirty="0" smtClean="0"/>
              <a:t>, laryngeal </a:t>
            </a:r>
            <a:r>
              <a:rPr lang="en-US" sz="2000" dirty="0" err="1" smtClean="0">
                <a:solidFill>
                  <a:srgbClr val="00B0F0"/>
                </a:solidFill>
              </a:rPr>
              <a:t>stenosis</a:t>
            </a:r>
            <a:r>
              <a:rPr lang="en-US" sz="2000" dirty="0" smtClean="0"/>
              <a:t>, critical tracheal </a:t>
            </a:r>
            <a:r>
              <a:rPr lang="en-US" sz="2000" dirty="0" err="1" smtClean="0"/>
              <a:t>stenosis</a:t>
            </a:r>
            <a:r>
              <a:rPr lang="en-US" sz="2000" dirty="0" smtClean="0"/>
              <a:t>, laryngeal and tracheal </a:t>
            </a:r>
            <a:r>
              <a:rPr lang="en-US" sz="2000" dirty="0" smtClean="0">
                <a:solidFill>
                  <a:srgbClr val="00B0F0"/>
                </a:solidFill>
              </a:rPr>
              <a:t>tumors</a:t>
            </a:r>
            <a:r>
              <a:rPr lang="en-US" sz="2000" dirty="0" smtClean="0"/>
              <a:t> and lesions </a:t>
            </a:r>
          </a:p>
          <a:p>
            <a:pPr>
              <a:lnSpc>
                <a:spcPct val="80000"/>
              </a:lnSpc>
            </a:pPr>
            <a:r>
              <a:rPr lang="en-US" sz="2000" dirty="0" smtClean="0">
                <a:solidFill>
                  <a:srgbClr val="00B0F0"/>
                </a:solidFill>
              </a:rPr>
              <a:t>Foreign body </a:t>
            </a:r>
            <a:r>
              <a:rPr lang="en-US" sz="2000" dirty="0" smtClean="0"/>
              <a:t>aspiration, require surgical correction.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solidFill>
                  <a:srgbClr val="00B050"/>
                </a:solidFill>
              </a:rPr>
              <a:t>Tracheotomy</a:t>
            </a:r>
            <a:r>
              <a:rPr lang="en-US" sz="2000" dirty="0" smtClean="0"/>
              <a:t> is used to protect the airway to bypass laryngeal abnormalities and stent or bypass tracheal abnormalities.</a:t>
            </a:r>
          </a:p>
          <a:p>
            <a:pPr>
              <a:lnSpc>
                <a:spcPct val="80000"/>
              </a:lnSpc>
            </a:pPr>
            <a:r>
              <a:rPr lang="en-US" sz="2000" dirty="0" smtClean="0">
                <a:solidFill>
                  <a:srgbClr val="00B0F0"/>
                </a:solidFill>
              </a:rPr>
              <a:t>Retropharyngeal</a:t>
            </a:r>
            <a:r>
              <a:rPr lang="en-US" sz="2000" dirty="0" smtClean="0"/>
              <a:t> and </a:t>
            </a:r>
            <a:r>
              <a:rPr lang="en-US" sz="2000" dirty="0" err="1" smtClean="0">
                <a:solidFill>
                  <a:srgbClr val="00B0F0"/>
                </a:solidFill>
              </a:rPr>
              <a:t>peritonsillar</a:t>
            </a:r>
            <a:r>
              <a:rPr lang="en-US" sz="2000" dirty="0" smtClean="0">
                <a:solidFill>
                  <a:srgbClr val="00B0F0"/>
                </a:solidFill>
              </a:rPr>
              <a:t> abscess</a:t>
            </a:r>
            <a:r>
              <a:rPr lang="en-US" sz="2000" dirty="0" smtClean="0"/>
              <a:t>, may have to be dealt with on an emergent basis.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Moderate to severe </a:t>
            </a:r>
            <a:r>
              <a:rPr lang="en-US" sz="2000" dirty="0" err="1" smtClean="0"/>
              <a:t>stridor</a:t>
            </a:r>
            <a:r>
              <a:rPr lang="en-US" sz="2000" dirty="0" smtClean="0"/>
              <a:t> should be </a:t>
            </a:r>
            <a:r>
              <a:rPr lang="en-US" sz="2000" b="1" dirty="0" smtClean="0"/>
              <a:t>NPO</a:t>
            </a:r>
            <a:r>
              <a:rPr lang="en-US" sz="2000" dirty="0" smtClean="0"/>
              <a:t> in preparation for possible </a:t>
            </a:r>
            <a:r>
              <a:rPr lang="en-US" sz="2000" dirty="0" smtClean="0">
                <a:solidFill>
                  <a:srgbClr val="00B050"/>
                </a:solidFill>
              </a:rPr>
              <a:t>intubation</a:t>
            </a:r>
            <a:r>
              <a:rPr lang="en-US" sz="2000" dirty="0" smtClean="0"/>
              <a:t>, </a:t>
            </a:r>
            <a:r>
              <a:rPr lang="en-US" sz="2000" dirty="0" err="1" smtClean="0">
                <a:solidFill>
                  <a:srgbClr val="00B050"/>
                </a:solidFill>
              </a:rPr>
              <a:t>laryngoscopy</a:t>
            </a:r>
            <a:r>
              <a:rPr lang="en-US" sz="2000" dirty="0" smtClean="0"/>
              <a:t>, </a:t>
            </a:r>
            <a:r>
              <a:rPr lang="en-US" sz="2000" dirty="0" err="1" smtClean="0">
                <a:solidFill>
                  <a:srgbClr val="00B050"/>
                </a:solidFill>
              </a:rPr>
              <a:t>bronchoscopy</a:t>
            </a:r>
            <a:r>
              <a:rPr lang="en-US" sz="2000" dirty="0" smtClean="0"/>
              <a:t>, and </a:t>
            </a:r>
            <a:r>
              <a:rPr lang="en-US" sz="2000" dirty="0" smtClean="0">
                <a:solidFill>
                  <a:srgbClr val="00B050"/>
                </a:solidFill>
              </a:rPr>
              <a:t>tracheotomy</a:t>
            </a:r>
            <a:r>
              <a:rPr lang="en-US" sz="2000" dirty="0" smtClean="0"/>
              <a:t>.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382000" cy="1069848"/>
          </a:xfrm>
        </p:spPr>
        <p:txBody>
          <a:bodyPr/>
          <a:lstStyle/>
          <a:p>
            <a:r>
              <a:rPr lang="en-US" dirty="0" smtClean="0"/>
              <a:t>LARYNGOMALACIA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Laryngomalacia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Normal larynx</a:t>
            </a:r>
            <a:endParaRPr lang="en-US" dirty="0"/>
          </a:p>
        </p:txBody>
      </p:sp>
      <p:pic>
        <p:nvPicPr>
          <p:cNvPr id="11" name="Content Placeholder 10" descr="laryngomalacia_larynx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381000" y="3407752"/>
            <a:ext cx="4041775" cy="2487246"/>
          </a:xfrm>
        </p:spPr>
      </p:pic>
      <p:pic>
        <p:nvPicPr>
          <p:cNvPr id="12" name="Content Placeholder 11" descr="normal larynx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718050" y="3374104"/>
            <a:ext cx="4041775" cy="255454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762000"/>
          </a:xfrm>
        </p:spPr>
        <p:txBody>
          <a:bodyPr/>
          <a:lstStyle/>
          <a:p>
            <a:r>
              <a:rPr lang="en-US" dirty="0" smtClean="0"/>
              <a:t>CROUP</a:t>
            </a:r>
            <a:endParaRPr lang="en-US" dirty="0"/>
          </a:p>
        </p:txBody>
      </p:sp>
      <p:pic>
        <p:nvPicPr>
          <p:cNvPr id="7" name="Content Placeholder 6" descr="steeple sign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09600" y="2579833"/>
            <a:ext cx="3219450" cy="3332811"/>
          </a:xfrm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38600" y="1524000"/>
            <a:ext cx="4648200" cy="5251387"/>
          </a:xfrm>
        </p:spPr>
        <p:txBody>
          <a:bodyPr/>
          <a:lstStyle/>
          <a:p>
            <a:r>
              <a:rPr lang="en-US" dirty="0" smtClean="0"/>
              <a:t>Most common in </a:t>
            </a:r>
            <a:r>
              <a:rPr lang="en-US" dirty="0" smtClean="0"/>
              <a:t>6m-3y</a:t>
            </a:r>
          </a:p>
          <a:p>
            <a:r>
              <a:rPr lang="en-US" dirty="0" err="1" smtClean="0"/>
              <a:t>Parainfluenza</a:t>
            </a:r>
            <a:r>
              <a:rPr lang="en-US" dirty="0" smtClean="0"/>
              <a:t> virus</a:t>
            </a:r>
            <a:endParaRPr lang="en-US" dirty="0" smtClean="0"/>
          </a:p>
          <a:p>
            <a:r>
              <a:rPr lang="en-US" dirty="0" smtClean="0"/>
              <a:t>Barking cough, low-grade fever</a:t>
            </a:r>
          </a:p>
          <a:p>
            <a:r>
              <a:rPr lang="en-US" dirty="0" err="1" smtClean="0"/>
              <a:t>Stridor</a:t>
            </a:r>
            <a:r>
              <a:rPr lang="en-US" dirty="0" smtClean="0"/>
              <a:t>, hoarseness of voice</a:t>
            </a:r>
          </a:p>
          <a:p>
            <a:r>
              <a:rPr lang="en-US" dirty="0" smtClean="0"/>
              <a:t>Preceded by </a:t>
            </a:r>
            <a:r>
              <a:rPr lang="en-US" dirty="0" smtClean="0"/>
              <a:t>URTI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           Steeple sign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Management :</a:t>
            </a:r>
          </a:p>
          <a:p>
            <a:pPr>
              <a:buNone/>
            </a:pPr>
            <a:r>
              <a:rPr lang="en-US" dirty="0" smtClean="0"/>
              <a:t>-humidification of respiratory gases</a:t>
            </a:r>
          </a:p>
          <a:p>
            <a:pPr>
              <a:buNone/>
            </a:pPr>
            <a:r>
              <a:rPr lang="en-US" dirty="0" smtClean="0"/>
              <a:t>-oxygen</a:t>
            </a:r>
          </a:p>
          <a:p>
            <a:pPr>
              <a:buNone/>
            </a:pPr>
            <a:r>
              <a:rPr lang="en-US" dirty="0" smtClean="0"/>
              <a:t>-steroids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dirty="0" err="1" smtClean="0"/>
              <a:t>nebulized</a:t>
            </a:r>
            <a:r>
              <a:rPr lang="en-US" dirty="0" smtClean="0"/>
              <a:t> epinephrine</a:t>
            </a:r>
          </a:p>
        </p:txBody>
      </p:sp>
      <p:sp>
        <p:nvSpPr>
          <p:cNvPr id="9" name="Left Arrow 8"/>
          <p:cNvSpPr/>
          <p:nvPr/>
        </p:nvSpPr>
        <p:spPr>
          <a:xfrm>
            <a:off x="4191000" y="3581400"/>
            <a:ext cx="7620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38200"/>
          </a:xfrm>
        </p:spPr>
        <p:txBody>
          <a:bodyPr/>
          <a:lstStyle/>
          <a:p>
            <a:r>
              <a:rPr lang="en-US" dirty="0" smtClean="0"/>
              <a:t>EPIGLOTTITIS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4800" y="1676400"/>
            <a:ext cx="4572000" cy="5098987"/>
          </a:xfrm>
        </p:spPr>
        <p:txBody>
          <a:bodyPr/>
          <a:lstStyle/>
          <a:p>
            <a:r>
              <a:rPr lang="en-US" dirty="0" smtClean="0"/>
              <a:t>Typically in 2-6y/o</a:t>
            </a:r>
          </a:p>
          <a:p>
            <a:r>
              <a:rPr lang="en-US" dirty="0" smtClean="0"/>
              <a:t>By H. Influenza</a:t>
            </a:r>
          </a:p>
          <a:p>
            <a:r>
              <a:rPr lang="en-US" dirty="0" smtClean="0"/>
              <a:t>High mortality rate</a:t>
            </a:r>
          </a:p>
          <a:p>
            <a:r>
              <a:rPr lang="en-US" dirty="0" smtClean="0"/>
              <a:t>Fever, difficulty in breathing, severe </a:t>
            </a:r>
            <a:r>
              <a:rPr lang="en-US" dirty="0" err="1" smtClean="0"/>
              <a:t>odynophagia</a:t>
            </a:r>
            <a:endParaRPr lang="en-US" dirty="0" smtClean="0"/>
          </a:p>
          <a:p>
            <a:r>
              <a:rPr lang="en-US" dirty="0" smtClean="0"/>
              <a:t>Muffled voice, </a:t>
            </a:r>
            <a:r>
              <a:rPr lang="en-US" dirty="0" err="1" smtClean="0"/>
              <a:t>inspiratory</a:t>
            </a:r>
            <a:r>
              <a:rPr lang="en-US" dirty="0" smtClean="0"/>
              <a:t> </a:t>
            </a:r>
            <a:r>
              <a:rPr lang="en-US" dirty="0" err="1" smtClean="0"/>
              <a:t>stridor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THUMB PRINT SIGN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Management:</a:t>
            </a:r>
          </a:p>
          <a:p>
            <a:pPr>
              <a:buNone/>
            </a:pPr>
            <a:r>
              <a:rPr lang="en-US" dirty="0" smtClean="0"/>
              <a:t>-refer to ENT, </a:t>
            </a:r>
            <a:r>
              <a:rPr lang="en-US" dirty="0" err="1" smtClean="0"/>
              <a:t>Anest</a:t>
            </a:r>
            <a:r>
              <a:rPr lang="en-US" dirty="0" smtClean="0"/>
              <a:t>, Pediatrician</a:t>
            </a:r>
          </a:p>
          <a:p>
            <a:pPr>
              <a:buNone/>
            </a:pPr>
            <a:r>
              <a:rPr lang="en-US" dirty="0" smtClean="0"/>
              <a:t>-transfer to room with </a:t>
            </a:r>
            <a:r>
              <a:rPr lang="en-US" dirty="0" err="1" smtClean="0"/>
              <a:t>tracheostomy</a:t>
            </a:r>
            <a:r>
              <a:rPr lang="en-US" dirty="0" smtClean="0"/>
              <a:t> available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dirty="0" smtClean="0"/>
              <a:t>IV a/biotic (</a:t>
            </a:r>
            <a:r>
              <a:rPr lang="en-US" dirty="0" err="1" smtClean="0"/>
              <a:t>ceftriaxone</a:t>
            </a:r>
            <a:r>
              <a:rPr lang="en-US" dirty="0" smtClean="0"/>
              <a:t>) </a:t>
            </a:r>
            <a:endParaRPr lang="en-US" dirty="0"/>
          </a:p>
        </p:txBody>
      </p:sp>
      <p:pic>
        <p:nvPicPr>
          <p:cNvPr id="12" name="Content Placeholder 11" descr="thumb print sign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57800" y="2362200"/>
            <a:ext cx="3581400" cy="3142392"/>
          </a:xfrm>
        </p:spPr>
      </p:pic>
      <p:sp>
        <p:nvSpPr>
          <p:cNvPr id="13" name="Right Arrow 12"/>
          <p:cNvSpPr/>
          <p:nvPr/>
        </p:nvSpPr>
        <p:spPr>
          <a:xfrm>
            <a:off x="3505200" y="4114800"/>
            <a:ext cx="838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066800"/>
          </a:xfrm>
        </p:spPr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752600"/>
            <a:ext cx="8229600" cy="4325112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</a:rPr>
              <a:t>Stridor</a:t>
            </a:r>
            <a:r>
              <a:rPr lang="en-US" sz="3200" dirty="0" smtClean="0"/>
              <a:t> </a:t>
            </a:r>
            <a:r>
              <a:rPr lang="en-US" sz="2800" dirty="0" smtClean="0"/>
              <a:t>is </a:t>
            </a:r>
            <a:r>
              <a:rPr lang="en-US" sz="2800" dirty="0" smtClean="0"/>
              <a:t>a </a:t>
            </a:r>
            <a:r>
              <a:rPr lang="en-US" sz="2800" dirty="0" smtClean="0"/>
              <a:t>harsh noise produced by turbulent </a:t>
            </a:r>
            <a:r>
              <a:rPr lang="en-US" sz="2800" dirty="0" smtClean="0"/>
              <a:t>airflow through </a:t>
            </a:r>
            <a:r>
              <a:rPr lang="en-US" sz="2800" dirty="0" smtClean="0"/>
              <a:t>a partially obstructed </a:t>
            </a:r>
            <a:r>
              <a:rPr lang="en-US" sz="2800" dirty="0" smtClean="0"/>
              <a:t>airway at </a:t>
            </a:r>
            <a:r>
              <a:rPr lang="en-US" sz="2800" dirty="0" smtClean="0"/>
              <a:t>the level of the </a:t>
            </a:r>
            <a:r>
              <a:rPr lang="en-US" sz="2800" u="sng" dirty="0" err="1" smtClean="0">
                <a:solidFill>
                  <a:srgbClr val="00B050"/>
                </a:solidFill>
              </a:rPr>
              <a:t>supraglottis</a:t>
            </a:r>
            <a:r>
              <a:rPr lang="en-US" sz="2800" dirty="0" smtClean="0"/>
              <a:t>, </a:t>
            </a:r>
            <a:r>
              <a:rPr lang="en-US" sz="2800" u="sng" dirty="0" smtClean="0">
                <a:solidFill>
                  <a:srgbClr val="00B050"/>
                </a:solidFill>
              </a:rPr>
              <a:t>glottis</a:t>
            </a:r>
            <a:r>
              <a:rPr lang="en-US" sz="2800" dirty="0" smtClean="0"/>
              <a:t>, </a:t>
            </a:r>
            <a:r>
              <a:rPr lang="en-US" sz="2800" u="sng" dirty="0" err="1" smtClean="0">
                <a:solidFill>
                  <a:srgbClr val="00B050"/>
                </a:solidFill>
              </a:rPr>
              <a:t>subglottis</a:t>
            </a:r>
            <a:r>
              <a:rPr lang="en-US" sz="2800" dirty="0" smtClean="0"/>
              <a:t> and/or </a:t>
            </a:r>
            <a:r>
              <a:rPr lang="en-US" sz="2800" u="sng" dirty="0" smtClean="0">
                <a:solidFill>
                  <a:srgbClr val="00B050"/>
                </a:solidFill>
              </a:rPr>
              <a:t>trachea</a:t>
            </a:r>
            <a:r>
              <a:rPr lang="en-US" sz="2800" dirty="0" smtClean="0"/>
              <a:t>.</a:t>
            </a:r>
          </a:p>
          <a:p>
            <a:pPr marL="514350" indent="-514350">
              <a:defRPr/>
            </a:pPr>
            <a:endParaRPr lang="en-US" sz="2800" dirty="0" smtClean="0"/>
          </a:p>
          <a:p>
            <a:pPr marL="457200" indent="-457200">
              <a:defRPr/>
            </a:pPr>
            <a:r>
              <a:rPr lang="en-US" sz="2800" dirty="0" smtClean="0"/>
              <a:t>It should be differentiated from </a:t>
            </a:r>
            <a:r>
              <a:rPr lang="en-US" sz="3200" b="1" dirty="0" err="1" smtClean="0">
                <a:solidFill>
                  <a:srgbClr val="FF0000"/>
                </a:solidFill>
              </a:rPr>
              <a:t>stertor</a:t>
            </a:r>
            <a:r>
              <a:rPr lang="en-US" sz="2800" dirty="0" smtClean="0"/>
              <a:t>, which is a </a:t>
            </a:r>
            <a:r>
              <a:rPr lang="en-US" sz="2800" b="1" dirty="0" smtClean="0"/>
              <a:t>lower-pitched</a:t>
            </a:r>
            <a:r>
              <a:rPr lang="en-US" sz="2800" dirty="0" smtClean="0"/>
              <a:t>, </a:t>
            </a:r>
            <a:r>
              <a:rPr lang="en-US" sz="2800" b="1" dirty="0" smtClean="0"/>
              <a:t>snoring-type</a:t>
            </a:r>
            <a:r>
              <a:rPr lang="en-US" sz="2800" dirty="0" smtClean="0"/>
              <a:t> sound generated at the level of the </a:t>
            </a:r>
            <a:r>
              <a:rPr lang="en-US" sz="2800" dirty="0" err="1" smtClean="0">
                <a:solidFill>
                  <a:srgbClr val="00B050"/>
                </a:solidFill>
              </a:rPr>
              <a:t>nasopharynx</a:t>
            </a:r>
            <a:r>
              <a:rPr lang="en-US" sz="2800" dirty="0" smtClean="0"/>
              <a:t>, </a:t>
            </a:r>
            <a:r>
              <a:rPr lang="en-US" sz="2800" dirty="0" err="1" smtClean="0">
                <a:solidFill>
                  <a:srgbClr val="00B050"/>
                </a:solidFill>
              </a:rPr>
              <a:t>oropharynx</a:t>
            </a:r>
            <a:r>
              <a:rPr lang="en-US" sz="2800" dirty="0" smtClean="0"/>
              <a:t> &amp; occasionally </a:t>
            </a:r>
            <a:r>
              <a:rPr lang="en-US" sz="2800" dirty="0" err="1" smtClean="0">
                <a:solidFill>
                  <a:srgbClr val="00B050"/>
                </a:solidFill>
              </a:rPr>
              <a:t>supraglottis</a:t>
            </a:r>
            <a:r>
              <a:rPr lang="en-US" sz="2800" dirty="0" smtClean="0"/>
              <a:t>.</a:t>
            </a:r>
          </a:p>
          <a:p>
            <a:pPr marL="457200" indent="-457200">
              <a:defRPr/>
            </a:pPr>
            <a:endParaRPr lang="en-US" sz="2800" dirty="0" smtClean="0"/>
          </a:p>
          <a:p>
            <a:pPr marL="457200" indent="-457200">
              <a:defRPr/>
            </a:pPr>
            <a:r>
              <a:rPr lang="en-US" sz="2800" dirty="0" err="1" smtClean="0"/>
              <a:t>Stridor</a:t>
            </a:r>
            <a:r>
              <a:rPr lang="en-US" sz="2800" dirty="0" smtClean="0"/>
              <a:t> is a </a:t>
            </a:r>
            <a:r>
              <a:rPr lang="en-US" sz="2800" b="1" dirty="0" smtClean="0"/>
              <a:t>symptom</a:t>
            </a:r>
            <a:r>
              <a:rPr lang="en-US" sz="2800" dirty="0" smtClean="0"/>
              <a:t>, </a:t>
            </a:r>
            <a:r>
              <a:rPr lang="en-US" sz="2800" u="sng" dirty="0" smtClean="0"/>
              <a:t>not a diagnosis </a:t>
            </a:r>
            <a:r>
              <a:rPr lang="en-US" sz="2800" dirty="0" smtClean="0"/>
              <a:t>or disease, and the underlying cause must be determined.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stridor.wav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419600" y="42592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RULE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 err="1" smtClean="0">
                <a:solidFill>
                  <a:srgbClr val="00B050"/>
                </a:solidFill>
              </a:rPr>
              <a:t>Inspiratory</a:t>
            </a:r>
            <a:r>
              <a:rPr lang="en-US" sz="2800" dirty="0" smtClean="0"/>
              <a:t> </a:t>
            </a:r>
            <a:r>
              <a:rPr lang="en-US" sz="2800" dirty="0" err="1" smtClean="0"/>
              <a:t>stridor</a:t>
            </a:r>
            <a:r>
              <a:rPr lang="en-US" sz="2800" dirty="0" smtClean="0"/>
              <a:t> suggests a </a:t>
            </a:r>
            <a:r>
              <a:rPr lang="en-US" sz="2800" b="1" dirty="0" err="1" smtClean="0"/>
              <a:t>supraglottis</a:t>
            </a:r>
            <a:r>
              <a:rPr lang="en-US" sz="2800" b="1" dirty="0" smtClean="0"/>
              <a:t> and glottis </a:t>
            </a:r>
            <a:r>
              <a:rPr lang="en-US" sz="2800" dirty="0" smtClean="0"/>
              <a:t>obstruction.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 smtClean="0">
                <a:solidFill>
                  <a:srgbClr val="00B050"/>
                </a:solidFill>
              </a:rPr>
              <a:t>Expiratory</a:t>
            </a:r>
            <a:r>
              <a:rPr lang="en-US" sz="2800" dirty="0" smtClean="0"/>
              <a:t> </a:t>
            </a:r>
            <a:r>
              <a:rPr lang="en-US" sz="2800" dirty="0" err="1" smtClean="0"/>
              <a:t>stridor</a:t>
            </a:r>
            <a:r>
              <a:rPr lang="en-US" sz="2800" dirty="0" smtClean="0"/>
              <a:t> implies </a:t>
            </a:r>
            <a:r>
              <a:rPr lang="en-US" sz="2800" b="1" dirty="0" smtClean="0"/>
              <a:t>tracheal</a:t>
            </a:r>
            <a:r>
              <a:rPr lang="en-US" sz="2800" dirty="0" smtClean="0"/>
              <a:t> obstruction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 smtClean="0">
                <a:solidFill>
                  <a:srgbClr val="00B050"/>
                </a:solidFill>
              </a:rPr>
              <a:t>Biphasic</a:t>
            </a:r>
            <a:r>
              <a:rPr lang="en-US" sz="2800" dirty="0" smtClean="0"/>
              <a:t> </a:t>
            </a:r>
            <a:r>
              <a:rPr lang="en-US" sz="2800" dirty="0" err="1" smtClean="0"/>
              <a:t>stridor</a:t>
            </a:r>
            <a:r>
              <a:rPr lang="en-US" sz="2800" dirty="0" smtClean="0"/>
              <a:t> suggests a </a:t>
            </a:r>
            <a:r>
              <a:rPr lang="en-US" sz="2800" b="1" dirty="0" err="1" smtClean="0"/>
              <a:t>subglottis</a:t>
            </a:r>
            <a:r>
              <a:rPr lang="en-US" sz="2800" dirty="0" smtClean="0"/>
              <a:t> obstruction.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67274" y="2249488"/>
            <a:ext cx="3009451" cy="432435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ACUTE STRIDOR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Acute </a:t>
            </a:r>
            <a:r>
              <a:rPr lang="en-US" dirty="0" err="1" smtClean="0"/>
              <a:t>laryngotracheobronchitis</a:t>
            </a:r>
            <a:r>
              <a:rPr lang="en-US" dirty="0" smtClean="0"/>
              <a:t> (croup)</a:t>
            </a:r>
          </a:p>
          <a:p>
            <a:r>
              <a:rPr lang="en-US" dirty="0" smtClean="0"/>
              <a:t>Acute </a:t>
            </a:r>
            <a:r>
              <a:rPr lang="en-US" dirty="0" err="1" smtClean="0"/>
              <a:t>epiglottitis</a:t>
            </a:r>
            <a:r>
              <a:rPr lang="en-US" dirty="0" smtClean="0"/>
              <a:t> (</a:t>
            </a:r>
            <a:r>
              <a:rPr lang="en-US" dirty="0" err="1" smtClean="0"/>
              <a:t>supraglottitis</a:t>
            </a:r>
            <a:r>
              <a:rPr lang="en-US" dirty="0" smtClean="0"/>
              <a:t>)</a:t>
            </a:r>
          </a:p>
          <a:p>
            <a:r>
              <a:rPr lang="en-US" dirty="0" smtClean="0"/>
              <a:t>Foreign body aspiration</a:t>
            </a:r>
          </a:p>
          <a:p>
            <a:r>
              <a:rPr lang="en-US" dirty="0" smtClean="0"/>
              <a:t>Allergic reaction</a:t>
            </a:r>
          </a:p>
          <a:p>
            <a:r>
              <a:rPr lang="en-US" dirty="0" smtClean="0"/>
              <a:t>Acute </a:t>
            </a:r>
            <a:r>
              <a:rPr lang="en-US" dirty="0" err="1" smtClean="0"/>
              <a:t>tracheiatis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CAUSES OF CHRONIC STRIDOR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Laryngomalacia</a:t>
            </a:r>
            <a:endParaRPr lang="en-US" dirty="0" smtClean="0"/>
          </a:p>
          <a:p>
            <a:r>
              <a:rPr lang="en-US" dirty="0" smtClean="0"/>
              <a:t>Vocal </a:t>
            </a:r>
            <a:r>
              <a:rPr lang="en-US" dirty="0" err="1" smtClean="0"/>
              <a:t>vord</a:t>
            </a:r>
            <a:r>
              <a:rPr lang="en-US" dirty="0" smtClean="0"/>
              <a:t> paralysis</a:t>
            </a:r>
          </a:p>
          <a:p>
            <a:r>
              <a:rPr lang="en-US" dirty="0" smtClean="0"/>
              <a:t>Laryngeal cyst</a:t>
            </a:r>
          </a:p>
          <a:p>
            <a:r>
              <a:rPr lang="en-US" dirty="0" smtClean="0"/>
              <a:t>Laryngeal webs</a:t>
            </a:r>
          </a:p>
          <a:p>
            <a:r>
              <a:rPr lang="en-US" dirty="0" smtClean="0"/>
              <a:t>Posterior laryngeal cleft</a:t>
            </a:r>
          </a:p>
          <a:p>
            <a:r>
              <a:rPr lang="en-US" dirty="0" err="1" smtClean="0"/>
              <a:t>Subglottic</a:t>
            </a:r>
            <a:r>
              <a:rPr lang="en-US" dirty="0" smtClean="0"/>
              <a:t> </a:t>
            </a:r>
            <a:r>
              <a:rPr lang="en-US" dirty="0" err="1" smtClean="0"/>
              <a:t>hemangiomas</a:t>
            </a:r>
            <a:endParaRPr lang="en-US" dirty="0" smtClean="0"/>
          </a:p>
          <a:p>
            <a:r>
              <a:rPr lang="en-US" dirty="0" smtClean="0"/>
              <a:t>Laryngeal </a:t>
            </a:r>
            <a:r>
              <a:rPr lang="en-US" dirty="0" err="1" smtClean="0"/>
              <a:t>papilloma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APPROACH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</a:p>
          <a:p>
            <a:endParaRPr lang="en-US" dirty="0" smtClean="0"/>
          </a:p>
          <a:p>
            <a:r>
              <a:rPr lang="en-US" dirty="0" smtClean="0"/>
              <a:t>Physical examination</a:t>
            </a:r>
          </a:p>
          <a:p>
            <a:endParaRPr lang="en-US" dirty="0" smtClean="0"/>
          </a:p>
          <a:p>
            <a:r>
              <a:rPr lang="en-US" dirty="0" smtClean="0"/>
              <a:t>Investigation</a:t>
            </a:r>
          </a:p>
          <a:p>
            <a:endParaRPr lang="en-US" dirty="0" smtClean="0"/>
          </a:p>
          <a:p>
            <a:r>
              <a:rPr lang="en-US" dirty="0" smtClean="0"/>
              <a:t>Management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572000"/>
          </a:xfrm>
        </p:spPr>
        <p:txBody>
          <a:bodyPr>
            <a:normAutofit lnSpcReduction="10000"/>
          </a:bodyPr>
          <a:lstStyle/>
          <a:p>
            <a:pPr marL="514350" indent="-514350">
              <a:spcBef>
                <a:spcPct val="0"/>
              </a:spcBef>
            </a:pPr>
            <a:r>
              <a:rPr lang="en-US" sz="2800" dirty="0" smtClean="0">
                <a:cs typeface="Arial" charset="0"/>
              </a:rPr>
              <a:t>Age of </a:t>
            </a:r>
            <a:r>
              <a:rPr lang="en-US" sz="2800" dirty="0" smtClean="0">
                <a:solidFill>
                  <a:srgbClr val="00B050"/>
                </a:solidFill>
                <a:cs typeface="Arial" charset="0"/>
              </a:rPr>
              <a:t>onset</a:t>
            </a:r>
            <a:r>
              <a:rPr lang="en-US" sz="2800" dirty="0" smtClean="0">
                <a:cs typeface="Arial" charset="0"/>
              </a:rPr>
              <a:t>, duration, severity, progression, precipitating events (crying, feeding)</a:t>
            </a:r>
          </a:p>
          <a:p>
            <a:pPr marL="514350" indent="-514350">
              <a:spcBef>
                <a:spcPct val="0"/>
              </a:spcBef>
            </a:pPr>
            <a:r>
              <a:rPr lang="en-US" sz="2800" dirty="0" smtClean="0">
                <a:cs typeface="Arial" charset="0"/>
              </a:rPr>
              <a:t>Quality and nature of </a:t>
            </a:r>
            <a:r>
              <a:rPr lang="en-US" sz="2800" dirty="0" smtClean="0">
                <a:solidFill>
                  <a:srgbClr val="00B050"/>
                </a:solidFill>
                <a:cs typeface="Arial" charset="0"/>
              </a:rPr>
              <a:t>crying</a:t>
            </a:r>
          </a:p>
          <a:p>
            <a:pPr marL="514350" indent="-514350">
              <a:spcBef>
                <a:spcPct val="0"/>
              </a:spcBef>
            </a:pPr>
            <a:r>
              <a:rPr lang="en-US" sz="2800" dirty="0" smtClean="0">
                <a:solidFill>
                  <a:srgbClr val="00B050"/>
                </a:solidFill>
                <a:cs typeface="Arial" charset="0"/>
              </a:rPr>
              <a:t>Positioning</a:t>
            </a:r>
            <a:r>
              <a:rPr lang="en-US" sz="2800" dirty="0" smtClean="0">
                <a:cs typeface="Arial" charset="0"/>
              </a:rPr>
              <a:t> ( prone, supine, sitting)</a:t>
            </a:r>
          </a:p>
          <a:p>
            <a:pPr marL="514350" indent="-514350">
              <a:spcBef>
                <a:spcPct val="0"/>
              </a:spcBef>
            </a:pPr>
            <a:r>
              <a:rPr lang="en-US" b="1" dirty="0" smtClean="0">
                <a:solidFill>
                  <a:srgbClr val="00B050"/>
                </a:solidFill>
                <a:cs typeface="Arial" charset="0"/>
              </a:rPr>
              <a:t>Voice</a:t>
            </a:r>
            <a:endParaRPr lang="en-US" sz="2800" b="1" dirty="0" smtClean="0">
              <a:solidFill>
                <a:srgbClr val="00B050"/>
              </a:solidFill>
              <a:cs typeface="Arial" charset="0"/>
            </a:endParaRPr>
          </a:p>
          <a:p>
            <a:pPr marL="514350" indent="-514350">
              <a:spcBef>
                <a:spcPct val="0"/>
              </a:spcBef>
            </a:pPr>
            <a:r>
              <a:rPr lang="en-US" sz="2800" b="1" dirty="0" smtClean="0">
                <a:cs typeface="Arial" charset="0"/>
              </a:rPr>
              <a:t>Associated symptoms </a:t>
            </a:r>
            <a:r>
              <a:rPr lang="en-US" sz="2800" dirty="0" smtClean="0">
                <a:cs typeface="Arial" charset="0"/>
              </a:rPr>
              <a:t>(cough</a:t>
            </a:r>
            <a:r>
              <a:rPr lang="en-US" sz="2800" dirty="0" smtClean="0">
                <a:cs typeface="Arial" charset="0"/>
              </a:rPr>
              <a:t>, aspiration, difficulty feeding, drooling, sleep disordered </a:t>
            </a:r>
            <a:r>
              <a:rPr lang="en-US" sz="2800" dirty="0" smtClean="0">
                <a:cs typeface="Arial" charset="0"/>
              </a:rPr>
              <a:t>breathing)</a:t>
            </a:r>
            <a:endParaRPr lang="en-US" sz="2800" dirty="0" smtClean="0">
              <a:cs typeface="Arial" charset="0"/>
            </a:endParaRPr>
          </a:p>
          <a:p>
            <a:pPr marL="514350" indent="-514350">
              <a:spcBef>
                <a:spcPct val="0"/>
              </a:spcBef>
            </a:pPr>
            <a:r>
              <a:rPr lang="en-US" sz="2800" dirty="0" smtClean="0">
                <a:cs typeface="Arial" charset="0"/>
              </a:rPr>
              <a:t>Elicit history of </a:t>
            </a:r>
            <a:r>
              <a:rPr lang="en-US" sz="2800" dirty="0" smtClean="0">
                <a:solidFill>
                  <a:srgbClr val="00B050"/>
                </a:solidFill>
                <a:cs typeface="Arial" charset="0"/>
              </a:rPr>
              <a:t>color change</a:t>
            </a:r>
            <a:r>
              <a:rPr lang="en-US" sz="2800" dirty="0" smtClean="0">
                <a:cs typeface="Arial" charset="0"/>
              </a:rPr>
              <a:t>, cyanosis, respiratory effort, and apnea to determine the </a:t>
            </a:r>
            <a:r>
              <a:rPr lang="en-US" sz="2800" b="1" dirty="0" smtClean="0">
                <a:cs typeface="Arial" charset="0"/>
              </a:rPr>
              <a:t>severity of </a:t>
            </a:r>
            <a:r>
              <a:rPr lang="en-US" sz="2800" b="1" dirty="0" err="1" smtClean="0">
                <a:cs typeface="Arial" charset="0"/>
              </a:rPr>
              <a:t>stridor</a:t>
            </a:r>
            <a:r>
              <a:rPr lang="en-US" sz="2800" dirty="0" smtClean="0">
                <a:cs typeface="Arial" charset="0"/>
              </a:rPr>
              <a:t>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136</TotalTime>
  <Words>661</Words>
  <Application>Microsoft Office PowerPoint</Application>
  <PresentationFormat>On-screen Show (4:3)</PresentationFormat>
  <Paragraphs>129</Paragraphs>
  <Slides>17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STRIDOR </vt:lpstr>
      <vt:lpstr>DEFINITION</vt:lpstr>
      <vt:lpstr>Slide 3</vt:lpstr>
      <vt:lpstr>GENERAL RULE</vt:lpstr>
      <vt:lpstr>Slide 5</vt:lpstr>
      <vt:lpstr>CAUSES OF ACUTE STRIDOR</vt:lpstr>
      <vt:lpstr>CAUSES OF CHRONIC STRIDOR</vt:lpstr>
      <vt:lpstr>CLINICAL APPROACH</vt:lpstr>
      <vt:lpstr>HISTORY</vt:lpstr>
      <vt:lpstr>Slide 10</vt:lpstr>
      <vt:lpstr>Slide 11</vt:lpstr>
      <vt:lpstr>EXAMINATION</vt:lpstr>
      <vt:lpstr>INVESTIGATION</vt:lpstr>
      <vt:lpstr>MANAGEMENT</vt:lpstr>
      <vt:lpstr>LARYNGOMALACIA</vt:lpstr>
      <vt:lpstr>CROUP</vt:lpstr>
      <vt:lpstr>EPIGLOTTITIS</vt:lpstr>
    </vt:vector>
  </TitlesOfParts>
  <Company>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STRIDOR </dc:title>
  <dc:creator>User</dc:creator>
  <cp:lastModifiedBy>User</cp:lastModifiedBy>
  <cp:revision>14</cp:revision>
  <dcterms:created xsi:type="dcterms:W3CDTF">2012-02-25T21:12:37Z</dcterms:created>
  <dcterms:modified xsi:type="dcterms:W3CDTF">2012-02-25T23:28:46Z</dcterms:modified>
</cp:coreProperties>
</file>