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29"/>
  </p:notesMasterIdLst>
  <p:sldIdLst>
    <p:sldId id="276" r:id="rId2"/>
    <p:sldId id="277" r:id="rId3"/>
    <p:sldId id="278" r:id="rId4"/>
    <p:sldId id="279" r:id="rId5"/>
    <p:sldId id="280" r:id="rId6"/>
    <p:sldId id="281" r:id="rId7"/>
    <p:sldId id="261" r:id="rId8"/>
    <p:sldId id="282" r:id="rId9"/>
    <p:sldId id="266" r:id="rId10"/>
    <p:sldId id="265" r:id="rId11"/>
    <p:sldId id="256" r:id="rId12"/>
    <p:sldId id="257" r:id="rId13"/>
    <p:sldId id="258" r:id="rId14"/>
    <p:sldId id="259" r:id="rId15"/>
    <p:sldId id="274" r:id="rId16"/>
    <p:sldId id="260" r:id="rId17"/>
    <p:sldId id="262" r:id="rId18"/>
    <p:sldId id="263" r:id="rId19"/>
    <p:sldId id="275" r:id="rId20"/>
    <p:sldId id="273" r:id="rId21"/>
    <p:sldId id="264" r:id="rId22"/>
    <p:sldId id="267" r:id="rId23"/>
    <p:sldId id="268" r:id="rId24"/>
    <p:sldId id="269" r:id="rId25"/>
    <p:sldId id="271" r:id="rId26"/>
    <p:sldId id="272" r:id="rId27"/>
    <p:sldId id="283" r:id="rId28"/>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380"/>
    <p:restoredTop sz="94660"/>
  </p:normalViewPr>
  <p:slideViewPr>
    <p:cSldViewPr>
      <p:cViewPr varScale="1">
        <p:scale>
          <a:sx n="67" d="100"/>
          <a:sy n="67" d="100"/>
        </p:scale>
        <p:origin x="-102" y="-348"/>
      </p:cViewPr>
      <p:guideLst>
        <p:guide orient="horz" pos="2160"/>
        <p:guide pos="2880"/>
      </p:guideLst>
    </p:cSldViewPr>
  </p:slideViewPr>
  <p:notesTextViewPr>
    <p:cViewPr>
      <p:scale>
        <a:sx n="150" d="100"/>
        <a:sy n="15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68BB9ACC-ABFE-4B39-A305-CF5078B5E09D}" type="datetimeFigureOut">
              <a:rPr lang="ar-SA" smtClean="0"/>
              <a:pPr/>
              <a:t>14/03/33</a:t>
            </a:fld>
            <a:endParaRPr lang="ar-SA"/>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8BA4924A-1612-4E49-AEF8-63AFE81711CA}" type="slidenum">
              <a:rPr lang="ar-SA" smtClean="0"/>
              <a:pPr/>
              <a:t>‹#›</a:t>
            </a:fld>
            <a:endParaRPr lang="ar-SA"/>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ar-SA" dirty="0"/>
          </a:p>
        </p:txBody>
      </p:sp>
      <p:sp>
        <p:nvSpPr>
          <p:cNvPr id="4" name="عنصر نائب لرقم الشريحة 3"/>
          <p:cNvSpPr>
            <a:spLocks noGrp="1"/>
          </p:cNvSpPr>
          <p:nvPr>
            <p:ph type="sldNum" sz="quarter" idx="10"/>
          </p:nvPr>
        </p:nvSpPr>
        <p:spPr/>
        <p:txBody>
          <a:bodyPr/>
          <a:lstStyle/>
          <a:p>
            <a:fld id="{8BA4924A-1612-4E49-AEF8-63AFE81711CA}" type="slidenum">
              <a:rPr lang="ar-SA" smtClean="0"/>
              <a:pPr/>
              <a:t>12</a:t>
            </a:fld>
            <a:endParaRPr lang="ar-S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B10DA529-5C95-481A-AE09-A8DB233025E4}" type="datetimeFigureOut">
              <a:rPr lang="ar-SA" smtClean="0"/>
              <a:pPr/>
              <a:t>14/03/33</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9F372FE8-E521-422B-9902-B63C43349087}" type="slidenum">
              <a:rPr lang="ar-SA" smtClean="0"/>
              <a:pPr/>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B10DA529-5C95-481A-AE09-A8DB233025E4}" type="datetimeFigureOut">
              <a:rPr lang="ar-SA" smtClean="0"/>
              <a:pPr/>
              <a:t>14/03/33</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9F372FE8-E521-422B-9902-B63C43349087}"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B10DA529-5C95-481A-AE09-A8DB233025E4}" type="datetimeFigureOut">
              <a:rPr lang="ar-SA" smtClean="0"/>
              <a:pPr/>
              <a:t>14/03/33</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9F372FE8-E521-422B-9902-B63C43349087}"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B10DA529-5C95-481A-AE09-A8DB233025E4}" type="datetimeFigureOut">
              <a:rPr lang="ar-SA" smtClean="0"/>
              <a:pPr/>
              <a:t>14/03/33</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9F372FE8-E521-422B-9902-B63C43349087}" type="slidenum">
              <a:rPr lang="ar-SA" smtClean="0"/>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B10DA529-5C95-481A-AE09-A8DB233025E4}" type="datetimeFigureOut">
              <a:rPr lang="ar-SA" smtClean="0"/>
              <a:pPr/>
              <a:t>14/03/33</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9F372FE8-E521-422B-9902-B63C43349087}" type="slidenum">
              <a:rPr lang="ar-SA" smtClean="0"/>
              <a:pPr/>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B10DA529-5C95-481A-AE09-A8DB233025E4}" type="datetimeFigureOut">
              <a:rPr lang="ar-SA" smtClean="0"/>
              <a:pPr/>
              <a:t>14/03/33</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9F372FE8-E521-422B-9902-B63C43349087}" type="slidenum">
              <a:rPr lang="ar-SA" smtClean="0"/>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B10DA529-5C95-481A-AE09-A8DB233025E4}" type="datetimeFigureOut">
              <a:rPr lang="ar-SA" smtClean="0"/>
              <a:pPr/>
              <a:t>14/03/33</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9F372FE8-E521-422B-9902-B63C43349087}" type="slidenum">
              <a:rPr lang="ar-SA" smtClean="0"/>
              <a:pPr/>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B10DA529-5C95-481A-AE09-A8DB233025E4}" type="datetimeFigureOut">
              <a:rPr lang="ar-SA" smtClean="0"/>
              <a:pPr/>
              <a:t>14/03/33</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9F372FE8-E521-422B-9902-B63C43349087}"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B10DA529-5C95-481A-AE09-A8DB233025E4}" type="datetimeFigureOut">
              <a:rPr lang="ar-SA" smtClean="0"/>
              <a:pPr/>
              <a:t>14/03/33</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9F372FE8-E521-422B-9902-B63C43349087}"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B10DA529-5C95-481A-AE09-A8DB233025E4}" type="datetimeFigureOut">
              <a:rPr lang="ar-SA" smtClean="0"/>
              <a:pPr/>
              <a:t>14/03/33</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9F372FE8-E521-422B-9902-B63C43349087}" type="slidenum">
              <a:rPr lang="ar-SA" smtClean="0"/>
              <a:pPr/>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B10DA529-5C95-481A-AE09-A8DB233025E4}" type="datetimeFigureOut">
              <a:rPr lang="ar-SA" smtClean="0"/>
              <a:pPr/>
              <a:t>14/03/33</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9F372FE8-E521-422B-9902-B63C43349087}" type="slidenum">
              <a:rPr lang="ar-SA" smtClean="0"/>
              <a:pPr/>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B10DA529-5C95-481A-AE09-A8DB233025E4}" type="datetimeFigureOut">
              <a:rPr lang="ar-SA" smtClean="0"/>
              <a:pPr/>
              <a:t>14/03/33</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9F372FE8-E521-422B-9902-B63C43349087}" type="slidenum">
              <a:rPr lang="ar-SA" smtClean="0"/>
              <a:pPr/>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drugsaz.about.com/od/drugs/acetaminophen.htm" TargetMode="External"/><Relationship Id="rId7" Type="http://schemas.openxmlformats.org/officeDocument/2006/relationships/hyperlink" Target="http://ent.about.com/od/entdisordersmo/f/Nasal_Polyps.htm" TargetMode="External"/><Relationship Id="rId2" Type="http://schemas.openxmlformats.org/officeDocument/2006/relationships/hyperlink" Target="http://ent.about.com/od/glossary/g/culture.htm" TargetMode="External"/><Relationship Id="rId1" Type="http://schemas.openxmlformats.org/officeDocument/2006/relationships/slideLayout" Target="../slideLayouts/slideLayout2.xml"/><Relationship Id="rId6" Type="http://schemas.openxmlformats.org/officeDocument/2006/relationships/hyperlink" Target="http://ent.about.com/od/enttreatments/a/sinus_surgery.htm" TargetMode="External"/><Relationship Id="rId5" Type="http://schemas.openxmlformats.org/officeDocument/2006/relationships/hyperlink" Target="http://drugsaz.about.com/od/drugs/pseudoephedrine.htm" TargetMode="External"/><Relationship Id="rId4" Type="http://schemas.openxmlformats.org/officeDocument/2006/relationships/hyperlink" Target="http://drugsaz.about.com/od/drugs/ibuprofen.htm" TargetMode="External"/></Relationships>
</file>

<file path=ppt/slides/_rels/slide19.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14282" y="142852"/>
            <a:ext cx="8229600" cy="1143000"/>
          </a:xfrm>
        </p:spPr>
        <p:txBody>
          <a:bodyPr/>
          <a:lstStyle/>
          <a:p>
            <a:r>
              <a:rPr lang="en-US" b="1" dirty="0" smtClean="0">
                <a:solidFill>
                  <a:srgbClr val="FF0000"/>
                </a:solidFill>
              </a:rPr>
              <a:t>Rhino-sinusitis</a:t>
            </a:r>
            <a:endParaRPr lang="ar-SA" dirty="0"/>
          </a:p>
        </p:txBody>
      </p:sp>
      <p:pic>
        <p:nvPicPr>
          <p:cNvPr id="34818" name="Picture 2" descr="http://bp0.blogger.com/_t3LvP47oDlY/SIqMZ1FhScI/AAAAAAAABD4/Z04x9tyHDX4/s400/flu.jpg"/>
          <p:cNvPicPr>
            <a:picLocks noChangeAspect="1" noChangeArrowheads="1"/>
          </p:cNvPicPr>
          <p:nvPr/>
        </p:nvPicPr>
        <p:blipFill>
          <a:blip r:embed="rId2"/>
          <a:srcRect/>
          <a:stretch>
            <a:fillRect/>
          </a:stretch>
        </p:blipFill>
        <p:spPr bwMode="auto">
          <a:xfrm>
            <a:off x="0" y="1142984"/>
            <a:ext cx="5572164" cy="4193127"/>
          </a:xfrm>
          <a:prstGeom prst="rect">
            <a:avLst/>
          </a:prstGeom>
          <a:noFill/>
        </p:spPr>
      </p:pic>
      <p:sp>
        <p:nvSpPr>
          <p:cNvPr id="4" name="مربع نص 3"/>
          <p:cNvSpPr txBox="1"/>
          <p:nvPr/>
        </p:nvSpPr>
        <p:spPr>
          <a:xfrm>
            <a:off x="4857752" y="5143512"/>
            <a:ext cx="4071966" cy="523220"/>
          </a:xfrm>
          <a:prstGeom prst="rect">
            <a:avLst/>
          </a:prstGeom>
          <a:noFill/>
        </p:spPr>
        <p:txBody>
          <a:bodyPr wrap="square" rtlCol="1">
            <a:spAutoFit/>
          </a:bodyPr>
          <a:lstStyle/>
          <a:p>
            <a:r>
              <a:rPr lang="en-US" sz="2800" dirty="0" smtClean="0">
                <a:solidFill>
                  <a:srgbClr val="FF0000"/>
                </a:solidFill>
              </a:rPr>
              <a:t>Done By : Dina </a:t>
            </a:r>
            <a:r>
              <a:rPr lang="en-US" sz="2800" dirty="0" err="1" smtClean="0">
                <a:solidFill>
                  <a:srgbClr val="FF0000"/>
                </a:solidFill>
              </a:rPr>
              <a:t>Shamaileh</a:t>
            </a:r>
            <a:endParaRPr lang="ar-SA" sz="2800" dirty="0">
              <a:solidFill>
                <a:srgbClr val="FF0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smtClean="0"/>
              <a:t>Symptoms of Rhino-sinusitis</a:t>
            </a:r>
            <a:endParaRPr lang="ar-SA" dirty="0"/>
          </a:p>
        </p:txBody>
      </p:sp>
      <p:sp>
        <p:nvSpPr>
          <p:cNvPr id="4" name="مستطيل 3"/>
          <p:cNvSpPr/>
          <p:nvPr/>
        </p:nvSpPr>
        <p:spPr>
          <a:xfrm>
            <a:off x="1071538" y="1443841"/>
            <a:ext cx="6715172" cy="5262979"/>
          </a:xfrm>
          <a:prstGeom prst="rect">
            <a:avLst/>
          </a:prstGeom>
        </p:spPr>
        <p:txBody>
          <a:bodyPr wrap="square">
            <a:spAutoFit/>
          </a:bodyPr>
          <a:lstStyle/>
          <a:p>
            <a:pPr algn="l"/>
            <a:r>
              <a:rPr lang="en-US" sz="2400" b="1" i="1" dirty="0" smtClean="0">
                <a:solidFill>
                  <a:srgbClr val="FF0000"/>
                </a:solidFill>
              </a:rPr>
              <a:t>These are the general signs and symptoms of Rhino-sinusitis</a:t>
            </a:r>
            <a:r>
              <a:rPr lang="en-US" sz="2400" dirty="0" smtClean="0"/>
              <a:t>: </a:t>
            </a:r>
          </a:p>
          <a:p>
            <a:pPr algn="l"/>
            <a:r>
              <a:rPr lang="en-US" sz="2400" dirty="0" smtClean="0"/>
              <a:t>Facial pain </a:t>
            </a:r>
          </a:p>
          <a:p>
            <a:pPr algn="l"/>
            <a:r>
              <a:rPr lang="en-US" sz="2400" dirty="0" smtClean="0"/>
              <a:t>Facial pressure </a:t>
            </a:r>
          </a:p>
          <a:p>
            <a:pPr algn="l"/>
            <a:r>
              <a:rPr lang="en-US" sz="2400" dirty="0" smtClean="0"/>
              <a:t>Nasal blockage </a:t>
            </a:r>
          </a:p>
          <a:p>
            <a:pPr algn="l"/>
            <a:r>
              <a:rPr lang="en-US" sz="2400" dirty="0" smtClean="0"/>
              <a:t>Discharge </a:t>
            </a:r>
          </a:p>
          <a:p>
            <a:pPr algn="l"/>
            <a:r>
              <a:rPr lang="en-US" sz="2400" dirty="0" smtClean="0"/>
              <a:t>Fever </a:t>
            </a:r>
          </a:p>
          <a:p>
            <a:pPr algn="l"/>
            <a:r>
              <a:rPr lang="en-US" sz="2400" dirty="0" smtClean="0"/>
              <a:t>Headaches </a:t>
            </a:r>
          </a:p>
          <a:p>
            <a:pPr algn="l"/>
            <a:r>
              <a:rPr lang="en-US" sz="2400" dirty="0" smtClean="0"/>
              <a:t>Halitosis </a:t>
            </a:r>
          </a:p>
          <a:p>
            <a:pPr algn="l"/>
            <a:r>
              <a:rPr lang="en-US" sz="2400" dirty="0" smtClean="0"/>
              <a:t>Fatigue </a:t>
            </a:r>
          </a:p>
          <a:p>
            <a:pPr algn="l"/>
            <a:r>
              <a:rPr lang="en-US" sz="2400" dirty="0" smtClean="0"/>
              <a:t>Cough </a:t>
            </a:r>
          </a:p>
          <a:p>
            <a:pPr algn="l"/>
            <a:r>
              <a:rPr lang="en-US" sz="2400" dirty="0" smtClean="0"/>
              <a:t>Ear pain/pressure/fullness </a:t>
            </a:r>
          </a:p>
          <a:p>
            <a:pPr algn="l"/>
            <a:r>
              <a:rPr lang="en-US" sz="2400" dirty="0" smtClean="0"/>
              <a:t>Malaise</a:t>
            </a:r>
          </a:p>
          <a:p>
            <a:pPr algn="l"/>
            <a:r>
              <a:rPr lang="en-US" sz="2400" dirty="0" smtClean="0"/>
              <a:t>Sore throat </a:t>
            </a:r>
            <a:endParaRPr lang="en-US" sz="24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مستطيل 7"/>
          <p:cNvSpPr/>
          <p:nvPr/>
        </p:nvSpPr>
        <p:spPr>
          <a:xfrm>
            <a:off x="571472" y="571480"/>
            <a:ext cx="7929618" cy="830997"/>
          </a:xfrm>
          <a:prstGeom prst="rect">
            <a:avLst/>
          </a:prstGeom>
        </p:spPr>
        <p:txBody>
          <a:bodyPr wrap="square">
            <a:spAutoFit/>
          </a:bodyPr>
          <a:lstStyle/>
          <a:p>
            <a:pPr algn="l"/>
            <a:r>
              <a:rPr lang="en-US" sz="2400" u="sng" dirty="0" smtClean="0">
                <a:solidFill>
                  <a:srgbClr val="FF0000"/>
                </a:solidFill>
              </a:rPr>
              <a:t>Rhino-sinusitis can be divided into four subtypes and causes </a:t>
            </a:r>
            <a:endParaRPr lang="ar-SA" sz="2400" u="sng" dirty="0" smtClean="0">
              <a:solidFill>
                <a:srgbClr val="FF0000"/>
              </a:solidFill>
            </a:endParaRPr>
          </a:p>
          <a:p>
            <a:pPr algn="l"/>
            <a:r>
              <a:rPr lang="ar-SA" sz="2400" u="sng" dirty="0" smtClean="0">
                <a:solidFill>
                  <a:srgbClr val="FF0000"/>
                </a:solidFill>
              </a:rPr>
              <a:t> </a:t>
            </a:r>
            <a:r>
              <a:rPr lang="en-US" sz="2400" u="sng" dirty="0" smtClean="0">
                <a:solidFill>
                  <a:srgbClr val="FF0000"/>
                </a:solidFill>
              </a:rPr>
              <a:t>may vary due to the type of the condition </a:t>
            </a:r>
            <a:r>
              <a:rPr lang="en-US" sz="2400" dirty="0" smtClean="0"/>
              <a:t>:</a:t>
            </a:r>
            <a:endParaRPr lang="ar-SA" sz="2400" dirty="0"/>
          </a:p>
        </p:txBody>
      </p:sp>
      <p:sp>
        <p:nvSpPr>
          <p:cNvPr id="11" name="مستطيل 10"/>
          <p:cNvSpPr/>
          <p:nvPr/>
        </p:nvSpPr>
        <p:spPr>
          <a:xfrm>
            <a:off x="285720" y="1571612"/>
            <a:ext cx="8001056" cy="4893647"/>
          </a:xfrm>
          <a:prstGeom prst="rect">
            <a:avLst/>
          </a:prstGeom>
        </p:spPr>
        <p:txBody>
          <a:bodyPr wrap="square">
            <a:spAutoFit/>
          </a:bodyPr>
          <a:lstStyle/>
          <a:p>
            <a:pPr algn="l"/>
            <a:r>
              <a:rPr lang="en-US" sz="3200" b="1" u="sng" dirty="0" smtClean="0">
                <a:solidFill>
                  <a:srgbClr val="00B050"/>
                </a:solidFill>
              </a:rPr>
              <a:t>Acute Rhino-sinusitis </a:t>
            </a:r>
            <a:endParaRPr lang="en-US" sz="3200" u="sng" dirty="0" smtClean="0">
              <a:solidFill>
                <a:srgbClr val="00B050"/>
              </a:solidFill>
            </a:endParaRPr>
          </a:p>
          <a:p>
            <a:pPr algn="l"/>
            <a:r>
              <a:rPr lang="en-US" sz="2800" dirty="0" smtClean="0"/>
              <a:t>Acute rhino-sinusitis is an inflammatory condition of </a:t>
            </a:r>
            <a:r>
              <a:rPr lang="en-US" sz="2800" u="sng" dirty="0" smtClean="0"/>
              <a:t>one or more of the </a:t>
            </a:r>
            <a:r>
              <a:rPr lang="en-US" sz="2800" u="sng" dirty="0" err="1" smtClean="0"/>
              <a:t>para</a:t>
            </a:r>
            <a:r>
              <a:rPr lang="en-US" sz="2800" u="sng" dirty="0" smtClean="0"/>
              <a:t>-nasal cavities that usually lasts up to four weeks.</a:t>
            </a:r>
            <a:r>
              <a:rPr lang="en-US" sz="2800" dirty="0" smtClean="0"/>
              <a:t> Acute rhino-sinusitis can range from acute viral rhinitis (the common cold) to acute bacterial rhino-sinusitis. </a:t>
            </a:r>
          </a:p>
          <a:p>
            <a:pPr algn="l"/>
            <a:r>
              <a:rPr lang="en-US" sz="2800" dirty="0" smtClean="0"/>
              <a:t>Acute rhino-sinusitis usually begins with a cold, which obstructs the sinuses and causes mucosal swelling which is usually followed by a bacterial sinus infection. Then the mucus glands start to secrete large amounts of mucus which fills this cavity. </a:t>
            </a:r>
            <a:endParaRPr lang="en-US" sz="2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357158" y="285729"/>
            <a:ext cx="8358246" cy="6555641"/>
          </a:xfrm>
          <a:prstGeom prst="rect">
            <a:avLst/>
          </a:prstGeom>
        </p:spPr>
        <p:txBody>
          <a:bodyPr wrap="square">
            <a:spAutoFit/>
          </a:bodyPr>
          <a:lstStyle/>
          <a:p>
            <a:pPr algn="l"/>
            <a:r>
              <a:rPr lang="en-US" sz="2800" b="1" i="1" dirty="0" smtClean="0"/>
              <a:t>Patients should also be aware about common environmental irritants that may aggravate their rhino-sinusitis such as</a:t>
            </a:r>
            <a:r>
              <a:rPr lang="en-US" sz="2800" dirty="0" smtClean="0"/>
              <a:t>: </a:t>
            </a:r>
          </a:p>
          <a:p>
            <a:pPr marL="514350" indent="-514350" algn="l"/>
            <a:r>
              <a:rPr lang="en-US" sz="2800" dirty="0" smtClean="0"/>
              <a:t>Cigarette smoke </a:t>
            </a:r>
          </a:p>
          <a:p>
            <a:pPr marL="514350" indent="-514350" algn="l"/>
            <a:r>
              <a:rPr lang="en-US" sz="2800" dirty="0" smtClean="0"/>
              <a:t>Dust mites </a:t>
            </a:r>
          </a:p>
          <a:p>
            <a:pPr marL="514350" indent="-514350" algn="l"/>
            <a:r>
              <a:rPr lang="en-US" sz="2800" dirty="0" smtClean="0"/>
              <a:t>Pollen </a:t>
            </a:r>
          </a:p>
          <a:p>
            <a:pPr marL="514350" indent="-514350" algn="l"/>
            <a:r>
              <a:rPr lang="en-US" sz="2800" dirty="0" smtClean="0"/>
              <a:t>Molds </a:t>
            </a:r>
          </a:p>
          <a:p>
            <a:pPr algn="l"/>
            <a:r>
              <a:rPr lang="en-US" sz="2400" b="1" i="1" u="sng" dirty="0" smtClean="0">
                <a:solidFill>
                  <a:schemeClr val="accent2">
                    <a:lumMod val="75000"/>
                  </a:schemeClr>
                </a:solidFill>
              </a:rPr>
              <a:t>Allergen avoidance is still the best way to manage an allergy problem. </a:t>
            </a:r>
          </a:p>
          <a:p>
            <a:pPr algn="l"/>
            <a:r>
              <a:rPr lang="en-US" sz="2800" b="1" i="1" dirty="0" smtClean="0"/>
              <a:t>A combination of two or all of the following conditions is a common symptom of acute rhino-sinusitis</a:t>
            </a:r>
            <a:r>
              <a:rPr lang="en-US" sz="2800" dirty="0" smtClean="0"/>
              <a:t>: </a:t>
            </a:r>
          </a:p>
          <a:p>
            <a:pPr algn="l"/>
            <a:r>
              <a:rPr lang="en-US" sz="2800" dirty="0" smtClean="0"/>
              <a:t>Sneezing </a:t>
            </a:r>
          </a:p>
          <a:p>
            <a:pPr algn="l"/>
            <a:r>
              <a:rPr lang="en-US" sz="2800" dirty="0" smtClean="0"/>
              <a:t>Running nose </a:t>
            </a:r>
          </a:p>
          <a:p>
            <a:pPr algn="l"/>
            <a:r>
              <a:rPr lang="en-US" sz="2800" dirty="0" smtClean="0"/>
              <a:t>Stuffy nose </a:t>
            </a:r>
          </a:p>
          <a:p>
            <a:pPr algn="l"/>
            <a:r>
              <a:rPr lang="en-US" sz="2800" dirty="0" smtClean="0"/>
              <a:t>Fever </a:t>
            </a:r>
            <a:endParaRPr lang="en-US" sz="2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285720" y="285728"/>
            <a:ext cx="8572560" cy="6186309"/>
          </a:xfrm>
          <a:prstGeom prst="rect">
            <a:avLst/>
          </a:prstGeom>
        </p:spPr>
        <p:txBody>
          <a:bodyPr wrap="square">
            <a:spAutoFit/>
          </a:bodyPr>
          <a:lstStyle/>
          <a:p>
            <a:pPr algn="l"/>
            <a:r>
              <a:rPr lang="en-US" sz="3200" b="1" u="sng" dirty="0" smtClean="0">
                <a:solidFill>
                  <a:srgbClr val="00B050"/>
                </a:solidFill>
              </a:rPr>
              <a:t>Chronic Rhino-sinusitis</a:t>
            </a:r>
            <a:r>
              <a:rPr lang="en-US" sz="2800" b="1" dirty="0" smtClean="0">
                <a:solidFill>
                  <a:srgbClr val="00B050"/>
                </a:solidFill>
              </a:rPr>
              <a:t> </a:t>
            </a:r>
            <a:endParaRPr lang="en-US" sz="2800" dirty="0" smtClean="0">
              <a:solidFill>
                <a:srgbClr val="00B050"/>
              </a:solidFill>
            </a:endParaRPr>
          </a:p>
          <a:p>
            <a:pPr algn="l"/>
            <a:r>
              <a:rPr lang="en-US" sz="2800" dirty="0" smtClean="0"/>
              <a:t>Chronic rhino-sinusitis is the inflammatory and infection that concurrently </a:t>
            </a:r>
            <a:r>
              <a:rPr lang="en-US" sz="2800" u="sng" dirty="0" smtClean="0"/>
              <a:t>affects the nose and </a:t>
            </a:r>
            <a:r>
              <a:rPr lang="en-US" sz="2800" u="sng" dirty="0" err="1" smtClean="0"/>
              <a:t>para</a:t>
            </a:r>
            <a:r>
              <a:rPr lang="en-US" sz="2800" u="sng" dirty="0" smtClean="0"/>
              <a:t>-nasal sinuses. </a:t>
            </a:r>
            <a:r>
              <a:rPr lang="en-US" sz="2800" dirty="0" smtClean="0"/>
              <a:t>Chronic Rhino-sinusitis is a debilitating form of sinusitis that can lead to significant physical symptoms as well as substantial functional and emotional impairment. </a:t>
            </a:r>
          </a:p>
          <a:p>
            <a:pPr algn="l"/>
            <a:r>
              <a:rPr lang="en-US" sz="2800" b="1" i="1" dirty="0" smtClean="0"/>
              <a:t>Chronic Rhino-sinusitis may become extensively painful and the tissues of nose (rhino) may swell since </a:t>
            </a:r>
            <a:r>
              <a:rPr lang="en-US" sz="2800" b="1" i="1" u="sng" dirty="0" smtClean="0"/>
              <a:t>this condition lasts for longer than 12 weeks.</a:t>
            </a:r>
            <a:r>
              <a:rPr lang="en-US" sz="2800" b="1" i="1" dirty="0" smtClean="0"/>
              <a:t> In chronic rhino-sinusitis, a long duration of the following symptoms is typical and may be present: </a:t>
            </a:r>
          </a:p>
          <a:p>
            <a:pPr algn="l"/>
            <a:r>
              <a:rPr lang="en-US" sz="2800" dirty="0" smtClean="0"/>
              <a:t>Nasal polyps </a:t>
            </a:r>
          </a:p>
          <a:p>
            <a:pPr algn="l"/>
            <a:r>
              <a:rPr lang="en-US" sz="2800" dirty="0" smtClean="0"/>
              <a:t>Cystic fibrosis </a:t>
            </a:r>
          </a:p>
          <a:p>
            <a:pPr algn="l"/>
            <a:r>
              <a:rPr lang="en-US" sz="2800" dirty="0" smtClean="0"/>
              <a:t>Nasal obstruction </a:t>
            </a:r>
            <a:endParaRPr lang="en-US" sz="2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428596" y="714356"/>
            <a:ext cx="8429684" cy="6124754"/>
          </a:xfrm>
          <a:prstGeom prst="rect">
            <a:avLst/>
          </a:prstGeom>
        </p:spPr>
        <p:txBody>
          <a:bodyPr wrap="square">
            <a:spAutoFit/>
          </a:bodyPr>
          <a:lstStyle/>
          <a:p>
            <a:pPr algn="l"/>
            <a:r>
              <a:rPr lang="en-US" sz="2800" b="1" i="1" dirty="0" smtClean="0"/>
              <a:t>Chronic Rhino-sinusitis may be caused by a variety of underlying conditions such as: </a:t>
            </a:r>
          </a:p>
          <a:p>
            <a:pPr algn="l"/>
            <a:r>
              <a:rPr lang="en-US" sz="2800" dirty="0" smtClean="0"/>
              <a:t>Viral growth </a:t>
            </a:r>
          </a:p>
          <a:p>
            <a:pPr algn="l"/>
            <a:endParaRPr lang="en-US" sz="2800" dirty="0" smtClean="0"/>
          </a:p>
          <a:p>
            <a:pPr algn="l"/>
            <a:r>
              <a:rPr lang="en-US" sz="2800" dirty="0" smtClean="0"/>
              <a:t>Bacterial growth (Bacterial rhino-sinusitis results when the inflammatory process allows for an increased production of bacteria, which in turn causes more </a:t>
            </a:r>
            <a:endParaRPr lang="ar-SA" sz="2800" dirty="0" smtClean="0"/>
          </a:p>
          <a:p>
            <a:pPr algn="l"/>
            <a:r>
              <a:rPr lang="ar-SA" sz="2800" dirty="0" smtClean="0"/>
              <a:t> </a:t>
            </a:r>
            <a:r>
              <a:rPr lang="en-US" sz="2800" dirty="0" smtClean="0"/>
              <a:t>inflammation).</a:t>
            </a:r>
          </a:p>
          <a:p>
            <a:pPr algn="l"/>
            <a:endParaRPr lang="en-US" sz="2800" dirty="0" smtClean="0"/>
          </a:p>
          <a:p>
            <a:pPr algn="l"/>
            <a:r>
              <a:rPr lang="en-US" sz="2800" dirty="0" smtClean="0"/>
              <a:t>Fungal growth </a:t>
            </a:r>
          </a:p>
          <a:p>
            <a:pPr algn="l"/>
            <a:endParaRPr lang="en-US" sz="2800" dirty="0"/>
          </a:p>
          <a:p>
            <a:pPr algn="l"/>
            <a:endParaRPr lang="en-US" sz="2800" dirty="0" smtClean="0"/>
          </a:p>
          <a:p>
            <a:pPr algn="l"/>
            <a:endParaRPr lang="en-US" sz="2800" dirty="0" smtClean="0"/>
          </a:p>
          <a:p>
            <a:pPr algn="l"/>
            <a:endParaRPr lang="en-US" sz="2800"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22" name="Picture 2" descr="http://mayoresearch.mayo.edu/mayo/research/allergic_diseases/images/chronic_rhinosinusitis.gif"/>
          <p:cNvPicPr>
            <a:picLocks noChangeAspect="1" noChangeArrowheads="1"/>
          </p:cNvPicPr>
          <p:nvPr/>
        </p:nvPicPr>
        <p:blipFill>
          <a:blip r:embed="rId2"/>
          <a:srcRect/>
          <a:stretch>
            <a:fillRect/>
          </a:stretch>
        </p:blipFill>
        <p:spPr bwMode="auto">
          <a:xfrm>
            <a:off x="428596" y="285728"/>
            <a:ext cx="8215370" cy="5900000"/>
          </a:xfrm>
          <a:prstGeom prst="rect">
            <a:avLst/>
          </a:prstGeom>
          <a:noFill/>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428596" y="785794"/>
            <a:ext cx="8429684" cy="2739211"/>
          </a:xfrm>
          <a:prstGeom prst="rect">
            <a:avLst/>
          </a:prstGeom>
        </p:spPr>
        <p:txBody>
          <a:bodyPr wrap="square">
            <a:spAutoFit/>
          </a:bodyPr>
          <a:lstStyle/>
          <a:p>
            <a:pPr algn="l"/>
            <a:r>
              <a:rPr lang="en-US" sz="3200" b="1" i="1" u="sng" dirty="0" smtClean="0">
                <a:solidFill>
                  <a:srgbClr val="00B050"/>
                </a:solidFill>
              </a:rPr>
              <a:t>Recurrent acute Rhino-sinusitis</a:t>
            </a:r>
            <a:r>
              <a:rPr lang="en-US" sz="2800" b="1" i="1" dirty="0" smtClean="0">
                <a:solidFill>
                  <a:srgbClr val="00B050"/>
                </a:solidFill>
              </a:rPr>
              <a:t> </a:t>
            </a:r>
          </a:p>
          <a:p>
            <a:pPr algn="l"/>
            <a:r>
              <a:rPr lang="en-US" sz="2800" dirty="0" smtClean="0"/>
              <a:t>Recurrent acute rhino-sinusitis is defined when you have </a:t>
            </a:r>
            <a:r>
              <a:rPr lang="en-US" sz="2800" u="sng" dirty="0" smtClean="0"/>
              <a:t>four or more recurrences of acute disease within a 12-month period, with resolution of symptoms between each episode</a:t>
            </a:r>
            <a:r>
              <a:rPr lang="en-US" sz="2800" dirty="0" smtClean="0"/>
              <a:t>. In most cases, each episode of recurrence lasts for at least seven days. </a:t>
            </a:r>
            <a:endParaRPr lang="en-US" sz="2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357158" y="857232"/>
            <a:ext cx="8358246" cy="4308872"/>
          </a:xfrm>
          <a:prstGeom prst="rect">
            <a:avLst/>
          </a:prstGeom>
        </p:spPr>
        <p:txBody>
          <a:bodyPr wrap="square">
            <a:spAutoFit/>
          </a:bodyPr>
          <a:lstStyle/>
          <a:p>
            <a:pPr algn="l"/>
            <a:r>
              <a:rPr lang="en-US" sz="3200" b="1" u="sng" dirty="0" smtClean="0">
                <a:solidFill>
                  <a:srgbClr val="00B050"/>
                </a:solidFill>
              </a:rPr>
              <a:t>Sub acute Rhino-sinusitis </a:t>
            </a:r>
            <a:endParaRPr lang="en-US" sz="3200" u="sng" dirty="0" smtClean="0">
              <a:solidFill>
                <a:srgbClr val="00B050"/>
              </a:solidFill>
            </a:endParaRPr>
          </a:p>
          <a:p>
            <a:pPr algn="l"/>
            <a:r>
              <a:rPr lang="en-US" sz="2800" dirty="0" smtClean="0"/>
              <a:t>Sub acute rhino-sinusitis is basically a </a:t>
            </a:r>
            <a:r>
              <a:rPr lang="en-US" sz="2800" u="sng" dirty="0" smtClean="0"/>
              <a:t>low-grade condition of an acute infection that lasts for more than four weeks, but less than 12 weeks</a:t>
            </a:r>
            <a:r>
              <a:rPr lang="en-US" sz="2800" dirty="0" smtClean="0"/>
              <a:t>. Sub-acute rhino-sinusitis usually </a:t>
            </a:r>
            <a:r>
              <a:rPr lang="en-US" sz="2800" u="sng" dirty="0" smtClean="0"/>
              <a:t>involves one or two pairs of the </a:t>
            </a:r>
            <a:r>
              <a:rPr lang="en-US" sz="2800" u="sng" dirty="0" err="1" smtClean="0"/>
              <a:t>paranasal</a:t>
            </a:r>
            <a:r>
              <a:rPr lang="en-US" sz="2800" u="sng" dirty="0" smtClean="0"/>
              <a:t> cavities</a:t>
            </a:r>
            <a:r>
              <a:rPr lang="en-US" sz="2800" dirty="0" smtClean="0"/>
              <a:t>. </a:t>
            </a:r>
          </a:p>
          <a:p>
            <a:pPr algn="l"/>
            <a:r>
              <a:rPr lang="en-US" sz="2800" dirty="0" smtClean="0"/>
              <a:t>Though Sub acute rhino-sinusitis is regarded as a low grade condition, it may cause low productivity and discomfort. </a:t>
            </a:r>
            <a:r>
              <a:rPr lang="en-US" dirty="0" smtClean="0"/>
              <a:t/>
            </a:r>
            <a:br>
              <a:rPr lang="en-US" dirty="0" smtClean="0"/>
            </a:b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b="1" dirty="0" smtClean="0"/>
              <a:t> </a:t>
            </a:r>
            <a:r>
              <a:rPr lang="ar-SA" sz="3200" b="1" dirty="0" smtClean="0">
                <a:solidFill>
                  <a:srgbClr val="FF0000"/>
                </a:solidFill>
              </a:rPr>
              <a:t>:</a:t>
            </a:r>
            <a:r>
              <a:rPr lang="en-US" sz="3200" b="1" dirty="0" smtClean="0">
                <a:solidFill>
                  <a:srgbClr val="FF0000"/>
                </a:solidFill>
              </a:rPr>
              <a:t>Treatment For </a:t>
            </a:r>
            <a:r>
              <a:rPr lang="en-US" sz="3200" b="1" dirty="0" err="1" smtClean="0">
                <a:solidFill>
                  <a:srgbClr val="FF0000"/>
                </a:solidFill>
              </a:rPr>
              <a:t>Rhinosinusitis</a:t>
            </a:r>
            <a:r>
              <a:rPr lang="ar-SA" b="1" dirty="0" smtClean="0">
                <a:solidFill>
                  <a:srgbClr val="FF0000"/>
                </a:solidFill>
              </a:rPr>
              <a:t> </a:t>
            </a:r>
            <a:endParaRPr lang="ar-SA" dirty="0">
              <a:solidFill>
                <a:srgbClr val="FF0000"/>
              </a:solidFill>
            </a:endParaRPr>
          </a:p>
        </p:txBody>
      </p:sp>
      <p:sp>
        <p:nvSpPr>
          <p:cNvPr id="4" name="مستطيل 3"/>
          <p:cNvSpPr/>
          <p:nvPr/>
        </p:nvSpPr>
        <p:spPr>
          <a:xfrm>
            <a:off x="0" y="1500174"/>
            <a:ext cx="8786842" cy="4708981"/>
          </a:xfrm>
          <a:prstGeom prst="rect">
            <a:avLst/>
          </a:prstGeom>
        </p:spPr>
        <p:txBody>
          <a:bodyPr wrap="square">
            <a:spAutoFit/>
          </a:bodyPr>
          <a:lstStyle/>
          <a:p>
            <a:pPr algn="l"/>
            <a:r>
              <a:rPr lang="en-US" sz="2000" dirty="0" smtClean="0"/>
              <a:t>Treatment for </a:t>
            </a:r>
            <a:r>
              <a:rPr lang="en-US" sz="2000" dirty="0" err="1" smtClean="0"/>
              <a:t>rhinosinusitis</a:t>
            </a:r>
            <a:r>
              <a:rPr lang="en-US" sz="2000" dirty="0" smtClean="0"/>
              <a:t> varies, and </a:t>
            </a:r>
            <a:r>
              <a:rPr lang="en-US" sz="2000" u="sng" dirty="0" smtClean="0"/>
              <a:t>is usually based on the duration and severity of symptoms</a:t>
            </a:r>
            <a:r>
              <a:rPr lang="en-US" sz="2000" dirty="0" smtClean="0"/>
              <a:t>. If possible, a </a:t>
            </a:r>
            <a:r>
              <a:rPr lang="en-US" sz="2000" dirty="0" smtClean="0">
                <a:hlinkClick r:id="rId2"/>
              </a:rPr>
              <a:t>culture</a:t>
            </a:r>
            <a:r>
              <a:rPr lang="en-US" sz="2000" dirty="0" smtClean="0"/>
              <a:t> should be taken of nasal drainage to identify the cause of the illness. If your doctor's evaluation suggests that the infection is bacterial, antibiotics will be prescribed. Antibiotics will not be given for infections caused by viruses, since antibiotics will have no effect whatsoever on these infections.</a:t>
            </a:r>
          </a:p>
          <a:p>
            <a:pPr algn="l"/>
            <a:r>
              <a:rPr lang="en-US" sz="2000" b="1" i="1" dirty="0" smtClean="0">
                <a:solidFill>
                  <a:srgbClr val="FF0000"/>
                </a:solidFill>
              </a:rPr>
              <a:t>Symptoms</a:t>
            </a:r>
            <a:r>
              <a:rPr lang="en-US" sz="2000" dirty="0" smtClean="0"/>
              <a:t> can be often similar regardless of the cause, and can be managed using a few different techniques, such as over-the-counter pain relievers (like </a:t>
            </a:r>
            <a:r>
              <a:rPr lang="en-US" sz="2000" dirty="0" smtClean="0">
                <a:hlinkClick r:id="rId3"/>
              </a:rPr>
              <a:t>acetaminophen</a:t>
            </a:r>
            <a:r>
              <a:rPr lang="en-US" sz="2000" dirty="0" smtClean="0"/>
              <a:t> or </a:t>
            </a:r>
            <a:r>
              <a:rPr lang="en-US" sz="2000" dirty="0" smtClean="0">
                <a:hlinkClick r:id="rId4"/>
              </a:rPr>
              <a:t>ibuprofen</a:t>
            </a:r>
            <a:r>
              <a:rPr lang="en-US" sz="2000" dirty="0" smtClean="0"/>
              <a:t>), decongestants (like </a:t>
            </a:r>
            <a:r>
              <a:rPr lang="en-US" sz="2000" dirty="0" smtClean="0">
                <a:hlinkClick r:id="rId5"/>
              </a:rPr>
              <a:t>pseudoephedrine</a:t>
            </a:r>
            <a:r>
              <a:rPr lang="en-US" sz="2000" dirty="0" smtClean="0"/>
              <a:t>), nasal irrigation, or topical steroids. Allergic </a:t>
            </a:r>
            <a:r>
              <a:rPr lang="en-US" sz="2000" dirty="0" err="1" smtClean="0"/>
              <a:t>rhinosinusitis</a:t>
            </a:r>
            <a:r>
              <a:rPr lang="en-US" sz="2000" dirty="0" smtClean="0"/>
              <a:t> is often treated with antihistamines as well.</a:t>
            </a:r>
          </a:p>
          <a:p>
            <a:pPr algn="l"/>
            <a:r>
              <a:rPr lang="en-US" sz="2000" dirty="0" smtClean="0"/>
              <a:t>In the case of chronic </a:t>
            </a:r>
            <a:r>
              <a:rPr lang="en-US" sz="2000" dirty="0" err="1" smtClean="0"/>
              <a:t>rhinosinusitis</a:t>
            </a:r>
            <a:r>
              <a:rPr lang="en-US" sz="2000" dirty="0" smtClean="0"/>
              <a:t>, sometimes </a:t>
            </a:r>
            <a:r>
              <a:rPr lang="en-US" sz="2000" dirty="0" smtClean="0">
                <a:hlinkClick r:id="rId6"/>
              </a:rPr>
              <a:t>endoscopic sinus surgery</a:t>
            </a:r>
            <a:r>
              <a:rPr lang="en-US" sz="2000" dirty="0" smtClean="0"/>
              <a:t> is necessary. </a:t>
            </a:r>
          </a:p>
          <a:p>
            <a:pPr algn="l"/>
            <a:r>
              <a:rPr lang="en-US" sz="2000" dirty="0" smtClean="0"/>
              <a:t>Untreated </a:t>
            </a:r>
            <a:r>
              <a:rPr lang="en-US" sz="2000" dirty="0" err="1" smtClean="0"/>
              <a:t>rhinosinusitis</a:t>
            </a:r>
            <a:r>
              <a:rPr lang="en-US" sz="2000" dirty="0" smtClean="0"/>
              <a:t> can impair your quality of life and lead to other conditions such as </a:t>
            </a:r>
            <a:r>
              <a:rPr lang="en-US" sz="2000" dirty="0" smtClean="0">
                <a:hlinkClick r:id="rId7"/>
              </a:rPr>
              <a:t>nasal polyps</a:t>
            </a:r>
            <a:r>
              <a:rPr lang="en-US" sz="2000" dirty="0" smtClean="0"/>
              <a:t>.</a:t>
            </a:r>
            <a:endParaRPr lang="en-US" sz="20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Picture 2" descr="http://img.medscape.com/fullsize/migrated/571/207/mjm571207.fig2.gif"/>
          <p:cNvPicPr>
            <a:picLocks noChangeAspect="1" noChangeArrowheads="1"/>
          </p:cNvPicPr>
          <p:nvPr/>
        </p:nvPicPr>
        <p:blipFill>
          <a:blip r:embed="rId2"/>
          <a:srcRect/>
          <a:stretch>
            <a:fillRect/>
          </a:stretch>
        </p:blipFill>
        <p:spPr bwMode="auto">
          <a:xfrm>
            <a:off x="0" y="214290"/>
            <a:ext cx="9144000" cy="6643710"/>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p:txBody>
          <a:bodyPr>
            <a:normAutofit/>
          </a:bodyPr>
          <a:lstStyle/>
          <a:p>
            <a:pPr algn="l" rtl="0">
              <a:lnSpc>
                <a:spcPct val="90000"/>
              </a:lnSpc>
            </a:pPr>
            <a:r>
              <a:rPr lang="en-US" sz="2800"/>
              <a:t>The paranasal sinuses are a group of air containing spaces that surround the nasal cavity</a:t>
            </a:r>
          </a:p>
          <a:p>
            <a:pPr algn="l" rtl="0">
              <a:lnSpc>
                <a:spcPct val="90000"/>
              </a:lnSpc>
            </a:pPr>
            <a:r>
              <a:rPr lang="en-US" sz="2800"/>
              <a:t>Each sinus is name for the bone in which it is located:</a:t>
            </a:r>
          </a:p>
          <a:p>
            <a:pPr algn="l" rtl="0">
              <a:lnSpc>
                <a:spcPct val="90000"/>
              </a:lnSpc>
              <a:buFont typeface="Wingdings" pitchFamily="2" charset="2"/>
              <a:buChar char="ü"/>
            </a:pPr>
            <a:r>
              <a:rPr lang="en-US" sz="2800"/>
              <a:t>Maxillary (one sinus located in each cheek) </a:t>
            </a:r>
          </a:p>
          <a:p>
            <a:pPr algn="l" rtl="0">
              <a:lnSpc>
                <a:spcPct val="90000"/>
              </a:lnSpc>
              <a:buFont typeface="Wingdings" pitchFamily="2" charset="2"/>
              <a:buChar char="ü"/>
            </a:pPr>
            <a:r>
              <a:rPr lang="en-US" sz="2800"/>
              <a:t>Ethmoid (approximately 6-12 small sinuses per side, located between the eyes) </a:t>
            </a:r>
          </a:p>
          <a:p>
            <a:pPr algn="l" rtl="0">
              <a:lnSpc>
                <a:spcPct val="90000"/>
              </a:lnSpc>
              <a:buFont typeface="Wingdings" pitchFamily="2" charset="2"/>
              <a:buChar char="ü"/>
            </a:pPr>
            <a:r>
              <a:rPr lang="en-US" sz="2800"/>
              <a:t>Frontal (one sinus per side, located in the forehead) </a:t>
            </a:r>
          </a:p>
          <a:p>
            <a:pPr algn="l" rtl="0">
              <a:lnSpc>
                <a:spcPct val="90000"/>
              </a:lnSpc>
              <a:buFont typeface="Wingdings" pitchFamily="2" charset="2"/>
              <a:buChar char="ü"/>
            </a:pPr>
            <a:r>
              <a:rPr lang="en-US" sz="2800"/>
              <a:t>Sphenoid (one sinus per side, located behind the ethmoid sinuses, near the middle of the skull) </a:t>
            </a:r>
          </a:p>
          <a:p>
            <a:pPr algn="l" rtl="0">
              <a:lnSpc>
                <a:spcPct val="90000"/>
              </a:lnSpc>
            </a:pPr>
            <a:endParaRPr lang="en-US" sz="2800"/>
          </a:p>
        </p:txBody>
      </p:sp>
      <p:sp>
        <p:nvSpPr>
          <p:cNvPr id="2" name="Title 1"/>
          <p:cNvSpPr>
            <a:spLocks noGrp="1"/>
          </p:cNvSpPr>
          <p:nvPr>
            <p:ph type="title" idx="4294967295"/>
          </p:nvPr>
        </p:nvSpPr>
        <p:spPr>
          <a:xfrm>
            <a:off x="490537" y="6350"/>
            <a:ext cx="8229601" cy="1143000"/>
          </a:xfrm>
          <a:noFill/>
          <a:ln/>
        </p:spPr>
        <p:txBody>
          <a:bodyPr rtlCol="0">
            <a:normAutofit/>
            <a:scene3d>
              <a:camera prst="orthographicFront"/>
              <a:lightRig rig="soft" dir="t"/>
            </a:scene3d>
            <a:sp3d prstMaterial="softEdge">
              <a:bevelT w="25400" h="25400"/>
            </a:sp3d>
          </a:bodyPr>
          <a:lstStyle/>
          <a:p>
            <a:pPr rtl="0" fontAlgn="auto">
              <a:spcAft>
                <a:spcPts val="0"/>
              </a:spcAft>
              <a:defRPr/>
            </a:pPr>
            <a:r>
              <a:rPr lang="en-US" sz="3200" b="1" kern="1200" dirty="0" smtClean="0">
                <a:solidFill>
                  <a:srgbClr val="FF0000"/>
                </a:solidFill>
                <a:effectLst>
                  <a:outerShdw blurRad="31750" dist="25400" dir="5400000" algn="tl" rotWithShape="0">
                    <a:srgbClr val="000000">
                      <a:alpha val="25000"/>
                    </a:srgbClr>
                  </a:outerShdw>
                </a:effectLst>
                <a:latin typeface="+mj-lt"/>
                <a:ea typeface="+mj-ea"/>
                <a:cs typeface="+mj-cs"/>
              </a:rPr>
              <a:t>Anatomy</a:t>
            </a:r>
            <a:endParaRPr lang="en-US" sz="3200" b="1" kern="1200" dirty="0">
              <a:solidFill>
                <a:srgbClr val="FF0000"/>
              </a:solidFill>
              <a:effectLst>
                <a:outerShdw blurRad="31750" dist="25400" dir="5400000" algn="tl" rotWithShape="0">
                  <a:srgbClr val="000000">
                    <a:alpha val="25000"/>
                  </a:srgbClr>
                </a:outerShdw>
              </a:effectLst>
              <a:latin typeface="+mj-lt"/>
              <a:ea typeface="+mj-ea"/>
              <a:cs typeface="+mj-cs"/>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sz="4800" dirty="0" smtClean="0">
                <a:solidFill>
                  <a:srgbClr val="FF0000"/>
                </a:solidFill>
              </a:rPr>
              <a:t>Chronic Sinusitis</a:t>
            </a:r>
            <a:endParaRPr lang="ar-SA" sz="4800" dirty="0">
              <a:solidFill>
                <a:srgbClr val="FF0000"/>
              </a:solidFill>
            </a:endParaRPr>
          </a:p>
        </p:txBody>
      </p:sp>
      <p:pic>
        <p:nvPicPr>
          <p:cNvPr id="1026" name="Picture 2" descr="http://t3.gstatic.com/images?q=tbn:ANd9GcQErQFDrSji3PJFJRiGCvcc_UGe-Yw3hya_oAqvmPIBMxeARBiW"/>
          <p:cNvPicPr>
            <a:picLocks noChangeAspect="1" noChangeArrowheads="1"/>
          </p:cNvPicPr>
          <p:nvPr/>
        </p:nvPicPr>
        <p:blipFill>
          <a:blip r:embed="rId2"/>
          <a:srcRect/>
          <a:stretch>
            <a:fillRect/>
          </a:stretch>
        </p:blipFill>
        <p:spPr bwMode="auto">
          <a:xfrm>
            <a:off x="1357290" y="1785926"/>
            <a:ext cx="6357982" cy="4071966"/>
          </a:xfrm>
          <a:prstGeom prst="rect">
            <a:avLst/>
          </a:prstGeom>
          <a:noFill/>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en-US" sz="3200" b="1" dirty="0" smtClean="0">
                <a:solidFill>
                  <a:srgbClr val="FF0000"/>
                </a:solidFill>
              </a:rPr>
              <a:t>Chronic Sinusitis</a:t>
            </a:r>
            <a:endParaRPr lang="ar-SA" sz="3200" dirty="0">
              <a:solidFill>
                <a:srgbClr val="FF0000"/>
              </a:solidFill>
            </a:endParaRPr>
          </a:p>
        </p:txBody>
      </p:sp>
      <p:sp>
        <p:nvSpPr>
          <p:cNvPr id="4" name="مستطيل 3"/>
          <p:cNvSpPr/>
          <p:nvPr/>
        </p:nvSpPr>
        <p:spPr>
          <a:xfrm>
            <a:off x="500034" y="1500174"/>
            <a:ext cx="7715304" cy="1569660"/>
          </a:xfrm>
          <a:prstGeom prst="rect">
            <a:avLst/>
          </a:prstGeom>
        </p:spPr>
        <p:txBody>
          <a:bodyPr wrap="square">
            <a:spAutoFit/>
          </a:bodyPr>
          <a:lstStyle/>
          <a:p>
            <a:pPr algn="l"/>
            <a:r>
              <a:rPr lang="en-US" sz="2400" b="1" dirty="0" smtClean="0">
                <a:solidFill>
                  <a:srgbClr val="00B050"/>
                </a:solidFill>
              </a:rPr>
              <a:t>What is sinusitis?</a:t>
            </a:r>
          </a:p>
          <a:p>
            <a:pPr algn="l"/>
            <a:r>
              <a:rPr lang="en-US" sz="2400" dirty="0" smtClean="0"/>
              <a:t>Sinusitis means inflammation of a sinus. Most bouts of sinusitis are caused by an infection. </a:t>
            </a:r>
            <a:r>
              <a:rPr lang="en-US" sz="2400" u="sng" dirty="0" smtClean="0"/>
              <a:t>The cheekbone (maxillary) sinuses are the most commonly affected</a:t>
            </a:r>
            <a:endParaRPr lang="en-US" sz="2400" u="sng" dirty="0"/>
          </a:p>
        </p:txBody>
      </p:sp>
      <p:sp>
        <p:nvSpPr>
          <p:cNvPr id="5" name="مستطيل 4"/>
          <p:cNvSpPr/>
          <p:nvPr/>
        </p:nvSpPr>
        <p:spPr>
          <a:xfrm>
            <a:off x="500034" y="3929066"/>
            <a:ext cx="5643570" cy="1569660"/>
          </a:xfrm>
          <a:prstGeom prst="rect">
            <a:avLst/>
          </a:prstGeom>
        </p:spPr>
        <p:txBody>
          <a:bodyPr wrap="square">
            <a:spAutoFit/>
          </a:bodyPr>
          <a:lstStyle/>
          <a:p>
            <a:pPr algn="l"/>
            <a:r>
              <a:rPr lang="en-US" sz="2400" b="1" u="sng" dirty="0" smtClean="0">
                <a:solidFill>
                  <a:srgbClr val="00B050"/>
                </a:solidFill>
              </a:rPr>
              <a:t>Chronic sinusitis: </a:t>
            </a:r>
            <a:r>
              <a:rPr lang="en-US" sz="2400" dirty="0" smtClean="0"/>
              <a:t>means that a sinusitis becomes </a:t>
            </a:r>
            <a:r>
              <a:rPr lang="en-US" sz="2400" u="sng" dirty="0" smtClean="0"/>
              <a:t>persistent and lasts for longer than 12 weeks</a:t>
            </a:r>
            <a:r>
              <a:rPr lang="en-US" sz="2400" dirty="0" smtClean="0"/>
              <a:t>. Chronic sinusitis is uncommon. </a:t>
            </a:r>
            <a:endParaRPr lang="ar-SA" sz="24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214346" y="785794"/>
            <a:ext cx="8215370" cy="584775"/>
          </a:xfrm>
          <a:prstGeom prst="rect">
            <a:avLst/>
          </a:prstGeom>
        </p:spPr>
        <p:txBody>
          <a:bodyPr wrap="square">
            <a:spAutoFit/>
          </a:bodyPr>
          <a:lstStyle/>
          <a:p>
            <a:pPr algn="ctr"/>
            <a:r>
              <a:rPr lang="en-US" sz="3200" b="1" dirty="0" smtClean="0">
                <a:solidFill>
                  <a:srgbClr val="FF0000"/>
                </a:solidFill>
              </a:rPr>
              <a:t>How do you get chronic sinusitis?</a:t>
            </a:r>
            <a:endParaRPr lang="ar-SA" sz="3200" dirty="0">
              <a:solidFill>
                <a:srgbClr val="FF0000"/>
              </a:solidFill>
            </a:endParaRPr>
          </a:p>
        </p:txBody>
      </p:sp>
      <p:sp>
        <p:nvSpPr>
          <p:cNvPr id="5" name="مستطيل 4"/>
          <p:cNvSpPr/>
          <p:nvPr/>
        </p:nvSpPr>
        <p:spPr>
          <a:xfrm>
            <a:off x="500034" y="1643050"/>
            <a:ext cx="3254032" cy="461665"/>
          </a:xfrm>
          <a:prstGeom prst="rect">
            <a:avLst/>
          </a:prstGeom>
        </p:spPr>
        <p:txBody>
          <a:bodyPr wrap="square">
            <a:spAutoFit/>
          </a:bodyPr>
          <a:lstStyle/>
          <a:p>
            <a:r>
              <a:rPr lang="en-US" sz="2400" b="1" i="1" dirty="0" smtClean="0"/>
              <a:t>Cold or flu-like illnesses</a:t>
            </a:r>
            <a:r>
              <a:rPr lang="en-US" sz="2400" i="1" dirty="0" smtClean="0"/>
              <a:t> </a:t>
            </a:r>
            <a:endParaRPr lang="ar-SA" sz="2400" i="1" dirty="0"/>
          </a:p>
        </p:txBody>
      </p:sp>
      <p:sp>
        <p:nvSpPr>
          <p:cNvPr id="6" name="مستطيل 5"/>
          <p:cNvSpPr/>
          <p:nvPr/>
        </p:nvSpPr>
        <p:spPr>
          <a:xfrm>
            <a:off x="4929190" y="2071678"/>
            <a:ext cx="2571768" cy="461665"/>
          </a:xfrm>
          <a:prstGeom prst="rect">
            <a:avLst/>
          </a:prstGeom>
        </p:spPr>
        <p:txBody>
          <a:bodyPr wrap="square">
            <a:spAutoFit/>
          </a:bodyPr>
          <a:lstStyle/>
          <a:p>
            <a:r>
              <a:rPr lang="en-US" sz="2400" b="1" i="1" dirty="0" smtClean="0"/>
              <a:t>Dental infections</a:t>
            </a:r>
            <a:endParaRPr lang="ar-SA" sz="2400" i="1" dirty="0"/>
          </a:p>
        </p:txBody>
      </p:sp>
      <p:sp>
        <p:nvSpPr>
          <p:cNvPr id="7" name="مستطيل 6"/>
          <p:cNvSpPr/>
          <p:nvPr/>
        </p:nvSpPr>
        <p:spPr>
          <a:xfrm>
            <a:off x="-92690" y="2786058"/>
            <a:ext cx="4817922" cy="461665"/>
          </a:xfrm>
          <a:prstGeom prst="rect">
            <a:avLst/>
          </a:prstGeom>
        </p:spPr>
        <p:txBody>
          <a:bodyPr wrap="none">
            <a:spAutoFit/>
          </a:bodyPr>
          <a:lstStyle/>
          <a:p>
            <a:r>
              <a:rPr lang="en-US" sz="2400" b="1" i="1" dirty="0" smtClean="0"/>
              <a:t>Other risk factors for sinus infection</a:t>
            </a:r>
            <a:r>
              <a:rPr lang="en-US" sz="2400" i="1" dirty="0" smtClean="0"/>
              <a:t> </a:t>
            </a:r>
            <a:endParaRPr lang="ar-SA" sz="2400" i="1" dirty="0"/>
          </a:p>
        </p:txBody>
      </p:sp>
      <p:sp>
        <p:nvSpPr>
          <p:cNvPr id="8" name="مستطيل 7"/>
          <p:cNvSpPr/>
          <p:nvPr/>
        </p:nvSpPr>
        <p:spPr>
          <a:xfrm>
            <a:off x="428596" y="3214686"/>
            <a:ext cx="7715304" cy="3693319"/>
          </a:xfrm>
          <a:prstGeom prst="rect">
            <a:avLst/>
          </a:prstGeom>
        </p:spPr>
        <p:txBody>
          <a:bodyPr wrap="square">
            <a:spAutoFit/>
          </a:bodyPr>
          <a:lstStyle/>
          <a:p>
            <a:pPr lvl="1" algn="l"/>
            <a:r>
              <a:rPr lang="en-US" dirty="0" smtClean="0"/>
              <a:t>Allergic rhinitis (nose allergy)..</a:t>
            </a:r>
          </a:p>
          <a:p>
            <a:pPr lvl="1" algn="l"/>
            <a:endParaRPr lang="en-US" dirty="0" smtClean="0"/>
          </a:p>
          <a:p>
            <a:pPr lvl="1" algn="l"/>
            <a:r>
              <a:rPr lang="en-US" dirty="0" smtClean="0"/>
              <a:t>Other causes of a blockage to the sinus drainage channels, such as nasal polyps, objects pushed into the nose (especially in children, such as peas or plastic beads), facial injury or surgery and certain </a:t>
            </a:r>
          </a:p>
          <a:p>
            <a:pPr lvl="1" algn="l"/>
            <a:endParaRPr lang="en-US" dirty="0" smtClean="0"/>
          </a:p>
          <a:p>
            <a:pPr lvl="1" algn="l"/>
            <a:r>
              <a:rPr lang="en-US" dirty="0" smtClean="0"/>
              <a:t>congenital abnormalities.</a:t>
            </a:r>
          </a:p>
          <a:p>
            <a:pPr lvl="1" algn="l"/>
            <a:endParaRPr lang="en-US" dirty="0" smtClean="0"/>
          </a:p>
          <a:p>
            <a:pPr lvl="1" algn="l"/>
            <a:r>
              <a:rPr lang="en-US" dirty="0" smtClean="0"/>
              <a:t>Asthma.</a:t>
            </a:r>
          </a:p>
          <a:p>
            <a:pPr lvl="1" algn="l"/>
            <a:endParaRPr lang="en-US" dirty="0" smtClean="0"/>
          </a:p>
          <a:p>
            <a:pPr lvl="1" algn="l"/>
            <a:r>
              <a:rPr lang="en-US" dirty="0" smtClean="0"/>
              <a:t>Previous injury to the nose or cheeks.</a:t>
            </a:r>
          </a:p>
          <a:p>
            <a:pPr lvl="1" algn="l"/>
            <a:endParaRPr lang="en-US" dirty="0" smtClean="0"/>
          </a:p>
          <a:p>
            <a:pPr lvl="1" algn="l"/>
            <a:r>
              <a:rPr lang="en-US" dirty="0" smtClean="0"/>
              <a:t>Cystic fibrosis.</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i="1" dirty="0" smtClean="0"/>
              <a:t>Other risk factors for sinus infection</a:t>
            </a:r>
            <a:r>
              <a:rPr lang="en-US" i="1" dirty="0" smtClean="0"/>
              <a:t> </a:t>
            </a:r>
            <a:r>
              <a:rPr lang="ar-SA" i="1" dirty="0" smtClean="0"/>
              <a:t/>
            </a:r>
            <a:br>
              <a:rPr lang="ar-SA" i="1" dirty="0" smtClean="0"/>
            </a:br>
            <a:endParaRPr lang="ar-SA" dirty="0"/>
          </a:p>
        </p:txBody>
      </p:sp>
      <p:sp>
        <p:nvSpPr>
          <p:cNvPr id="4" name="مستطيل 3"/>
          <p:cNvSpPr/>
          <p:nvPr/>
        </p:nvSpPr>
        <p:spPr>
          <a:xfrm>
            <a:off x="214282" y="857232"/>
            <a:ext cx="8143900" cy="5940088"/>
          </a:xfrm>
          <a:prstGeom prst="rect">
            <a:avLst/>
          </a:prstGeom>
        </p:spPr>
        <p:txBody>
          <a:bodyPr wrap="square">
            <a:spAutoFit/>
          </a:bodyPr>
          <a:lstStyle/>
          <a:p>
            <a:pPr lvl="1" algn="l"/>
            <a:r>
              <a:rPr lang="en-US" sz="2000" dirty="0" smtClean="0"/>
              <a:t>A poor immune system - for example, people with HIV, people on chemotherapy, etc. A poor immune system makes you more prone to any infection. Fungal infections are rare causes of sinusitis and occur most commonly in people with a poor immune system.</a:t>
            </a:r>
          </a:p>
          <a:p>
            <a:pPr lvl="1" algn="l"/>
            <a:r>
              <a:rPr lang="en-US" sz="2000" dirty="0" smtClean="0"/>
              <a:t>Inflammatory disorders such as Wegener's </a:t>
            </a:r>
            <a:r>
              <a:rPr lang="en-US" sz="2000" dirty="0" err="1" smtClean="0"/>
              <a:t>granulomatosis</a:t>
            </a:r>
            <a:r>
              <a:rPr lang="en-US" sz="2000" dirty="0" smtClean="0"/>
              <a:t> or </a:t>
            </a:r>
            <a:r>
              <a:rPr lang="en-US" sz="2000" dirty="0" err="1" smtClean="0"/>
              <a:t>sarcoidosis</a:t>
            </a:r>
            <a:r>
              <a:rPr lang="en-US" sz="2000" dirty="0" smtClean="0"/>
              <a:t>.</a:t>
            </a:r>
          </a:p>
          <a:p>
            <a:pPr lvl="1" algn="l"/>
            <a:endParaRPr lang="en-US" sz="2000" dirty="0" smtClean="0"/>
          </a:p>
          <a:p>
            <a:pPr lvl="1" algn="l"/>
            <a:r>
              <a:rPr lang="en-US" sz="2000" dirty="0" smtClean="0"/>
              <a:t>Pregnancy, which makes you more prone to rhinitis (nasal inflammation).</a:t>
            </a:r>
          </a:p>
          <a:p>
            <a:pPr lvl="1" algn="l"/>
            <a:endParaRPr lang="en-US" sz="2000" dirty="0" smtClean="0"/>
          </a:p>
          <a:p>
            <a:pPr lvl="1" algn="l"/>
            <a:r>
              <a:rPr lang="en-US" sz="2000" dirty="0" smtClean="0"/>
              <a:t>Primary </a:t>
            </a:r>
            <a:r>
              <a:rPr lang="en-US" sz="2000" dirty="0" err="1" smtClean="0"/>
              <a:t>ciliary</a:t>
            </a:r>
            <a:r>
              <a:rPr lang="en-US" sz="2000" dirty="0" smtClean="0"/>
              <a:t> </a:t>
            </a:r>
            <a:r>
              <a:rPr lang="en-US" sz="2000" dirty="0" err="1" smtClean="0"/>
              <a:t>dyskinesia</a:t>
            </a:r>
            <a:r>
              <a:rPr lang="en-US" sz="2000" dirty="0" smtClean="0"/>
              <a:t>/</a:t>
            </a:r>
            <a:r>
              <a:rPr lang="en-US" sz="2000" dirty="0" err="1" smtClean="0"/>
              <a:t>Kartagener's</a:t>
            </a:r>
            <a:r>
              <a:rPr lang="en-US" sz="2000" dirty="0" smtClean="0"/>
              <a:t> syndrome.</a:t>
            </a:r>
          </a:p>
          <a:p>
            <a:pPr lvl="1" algn="l"/>
            <a:endParaRPr lang="en-US" sz="2000" dirty="0" smtClean="0"/>
          </a:p>
          <a:p>
            <a:pPr lvl="1" algn="l"/>
            <a:r>
              <a:rPr lang="en-US" sz="2000" dirty="0" smtClean="0"/>
              <a:t>Rare </a:t>
            </a:r>
            <a:r>
              <a:rPr lang="en-US" sz="2000" dirty="0" err="1" smtClean="0"/>
              <a:t>tumours</a:t>
            </a:r>
            <a:r>
              <a:rPr lang="en-US" sz="2000" dirty="0" smtClean="0"/>
              <a:t> of the nose.</a:t>
            </a:r>
          </a:p>
          <a:p>
            <a:pPr lvl="1" algn="l"/>
            <a:endParaRPr lang="en-US" sz="2000" dirty="0" smtClean="0"/>
          </a:p>
          <a:p>
            <a:pPr lvl="1" algn="l"/>
            <a:r>
              <a:rPr lang="en-US" sz="2000" dirty="0" smtClean="0"/>
              <a:t>Smoking.</a:t>
            </a:r>
          </a:p>
          <a:p>
            <a:pPr lvl="1" algn="l"/>
            <a:r>
              <a:rPr lang="en-US" sz="2000" dirty="0" smtClean="0"/>
              <a:t>Diabetes.</a:t>
            </a:r>
          </a:p>
          <a:p>
            <a:pPr lvl="1" algn="l"/>
            <a:endParaRPr lang="en-US" sz="2000" dirty="0" smtClean="0"/>
          </a:p>
          <a:p>
            <a:pPr lvl="1" algn="l"/>
            <a:r>
              <a:rPr lang="en-US" sz="2000" dirty="0" smtClean="0"/>
              <a:t>Sniffing substances that irritate the lining of the nose (for example, cocaine).</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en-US" sz="3200" b="1" dirty="0" smtClean="0">
                <a:solidFill>
                  <a:srgbClr val="FF0000"/>
                </a:solidFill>
              </a:rPr>
              <a:t>What are the symptoms of chronic sinusitis?</a:t>
            </a:r>
            <a:endParaRPr lang="ar-SA" sz="3200" b="1" dirty="0">
              <a:solidFill>
                <a:srgbClr val="FF0000"/>
              </a:solidFill>
            </a:endParaRPr>
          </a:p>
        </p:txBody>
      </p:sp>
      <p:sp>
        <p:nvSpPr>
          <p:cNvPr id="4" name="مستطيل 3"/>
          <p:cNvSpPr/>
          <p:nvPr/>
        </p:nvSpPr>
        <p:spPr>
          <a:xfrm>
            <a:off x="0" y="1428736"/>
            <a:ext cx="8358214" cy="4154984"/>
          </a:xfrm>
          <a:prstGeom prst="rect">
            <a:avLst/>
          </a:prstGeom>
        </p:spPr>
        <p:txBody>
          <a:bodyPr wrap="square">
            <a:spAutoFit/>
          </a:bodyPr>
          <a:lstStyle/>
          <a:p>
            <a:pPr algn="l"/>
            <a:r>
              <a:rPr lang="en-US" sz="2400" dirty="0" smtClean="0">
                <a:solidFill>
                  <a:schemeClr val="accent2">
                    <a:lumMod val="75000"/>
                  </a:schemeClr>
                </a:solidFill>
              </a:rPr>
              <a:t>The most prominent symptom </a:t>
            </a:r>
            <a:r>
              <a:rPr lang="en-US" sz="2400" dirty="0" smtClean="0"/>
              <a:t>is usually a blocked nose (nasal obstruction). One or more of the following may also occur:</a:t>
            </a:r>
          </a:p>
          <a:p>
            <a:pPr algn="l"/>
            <a:endParaRPr lang="en-US" sz="2400" b="1" dirty="0" smtClean="0"/>
          </a:p>
          <a:p>
            <a:pPr algn="l"/>
            <a:r>
              <a:rPr lang="en-US" sz="2400" b="1" dirty="0" smtClean="0"/>
              <a:t>A runny nose</a:t>
            </a:r>
            <a:r>
              <a:rPr lang="en-US" sz="2400" dirty="0" smtClean="0"/>
              <a:t>. The discharge may be </a:t>
            </a:r>
            <a:r>
              <a:rPr lang="en-US" sz="2400" dirty="0" err="1" smtClean="0"/>
              <a:t>greeny</a:t>
            </a:r>
            <a:r>
              <a:rPr lang="en-US" sz="2400" dirty="0" smtClean="0"/>
              <a:t>/yellow.</a:t>
            </a:r>
          </a:p>
          <a:p>
            <a:pPr algn="l"/>
            <a:endParaRPr lang="en-US" sz="2400" b="1" dirty="0" smtClean="0"/>
          </a:p>
          <a:p>
            <a:pPr algn="l"/>
            <a:r>
              <a:rPr lang="en-US" sz="2400" b="1" dirty="0" smtClean="0"/>
              <a:t>A reduced sense of smell</a:t>
            </a:r>
            <a:r>
              <a:rPr lang="en-US" sz="2400" dirty="0" smtClean="0"/>
              <a:t>.</a:t>
            </a:r>
          </a:p>
          <a:p>
            <a:pPr algn="l"/>
            <a:endParaRPr lang="en-US" sz="2400" b="1" dirty="0" smtClean="0"/>
          </a:p>
          <a:p>
            <a:pPr algn="l"/>
            <a:r>
              <a:rPr lang="en-US" sz="2400" b="1" dirty="0" smtClean="0"/>
              <a:t>Pain</a:t>
            </a:r>
            <a:r>
              <a:rPr lang="en-US" sz="2400" dirty="0" smtClean="0"/>
              <a:t> over the affected sinus. However, pain is often not a main feature of chronic sinusitis (unlike acute sinusitis). In many cases, it is more of a feeling of facial fullness or mild discomfort rather than pain.</a:t>
            </a:r>
            <a:endParaRPr lang="en-US" sz="24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4525963"/>
          </a:xfrm>
        </p:spPr>
        <p:txBody>
          <a:bodyPr>
            <a:noAutofit/>
          </a:bodyPr>
          <a:lstStyle/>
          <a:p>
            <a:pPr marL="365760" indent="-256032" algn="l">
              <a:buNone/>
              <a:defRPr/>
            </a:pPr>
            <a:r>
              <a:rPr lang="en-US" sz="2400" b="1" dirty="0" smtClean="0">
                <a:solidFill>
                  <a:srgbClr val="00B050"/>
                </a:solidFill>
              </a:rPr>
              <a:t>Antibiotics</a:t>
            </a:r>
            <a:r>
              <a:rPr lang="en-US" sz="2400" dirty="0" smtClean="0"/>
              <a:t> for 3 to 6 weeks for infectious etiology</a:t>
            </a:r>
          </a:p>
          <a:p>
            <a:pPr marL="765810" lvl="1" indent="-256032" algn="l">
              <a:buNone/>
              <a:defRPr/>
            </a:pPr>
            <a:r>
              <a:rPr lang="en-US" sz="2400" dirty="0" smtClean="0"/>
              <a:t>Augmented penicillin (</a:t>
            </a:r>
            <a:r>
              <a:rPr lang="en-US" sz="2400" dirty="0" err="1" smtClean="0"/>
              <a:t>Clavulin</a:t>
            </a:r>
            <a:r>
              <a:rPr lang="en-US" sz="2400" dirty="0" smtClean="0"/>
              <a:t>™)</a:t>
            </a:r>
          </a:p>
          <a:p>
            <a:pPr marL="765810" lvl="1" indent="-256032" algn="l">
              <a:buNone/>
              <a:defRPr/>
            </a:pPr>
            <a:r>
              <a:rPr lang="en-US" sz="2400" dirty="0" err="1" smtClean="0"/>
              <a:t>Macrolide</a:t>
            </a:r>
            <a:r>
              <a:rPr lang="en-US" sz="2400" dirty="0" smtClean="0"/>
              <a:t> (</a:t>
            </a:r>
            <a:r>
              <a:rPr lang="en-US" sz="2400" dirty="0" err="1" smtClean="0"/>
              <a:t>clarithromycin</a:t>
            </a:r>
            <a:r>
              <a:rPr lang="en-US" sz="2400" dirty="0" smtClean="0"/>
              <a:t>)</a:t>
            </a:r>
          </a:p>
          <a:p>
            <a:pPr marL="765810" lvl="1" indent="-256032" algn="l">
              <a:buNone/>
              <a:defRPr/>
            </a:pPr>
            <a:r>
              <a:rPr lang="en-US" sz="2400" dirty="0" err="1" smtClean="0"/>
              <a:t>Fluoroquinolone</a:t>
            </a:r>
            <a:r>
              <a:rPr lang="en-US" sz="2400" dirty="0" smtClean="0"/>
              <a:t> (</a:t>
            </a:r>
            <a:r>
              <a:rPr lang="en-US" sz="2400" dirty="0" err="1" smtClean="0"/>
              <a:t>levofloxacin</a:t>
            </a:r>
            <a:r>
              <a:rPr lang="en-US" sz="2400" dirty="0" smtClean="0"/>
              <a:t>)</a:t>
            </a:r>
          </a:p>
          <a:p>
            <a:pPr marL="765810" lvl="1" indent="-256032" algn="l">
              <a:buNone/>
              <a:defRPr/>
            </a:pPr>
            <a:r>
              <a:rPr lang="en-US" sz="2400" dirty="0" err="1" smtClean="0"/>
              <a:t>Clindamycin</a:t>
            </a:r>
            <a:r>
              <a:rPr lang="en-US" sz="2400" dirty="0" smtClean="0"/>
              <a:t>, </a:t>
            </a:r>
            <a:r>
              <a:rPr lang="en-US" sz="2400" dirty="0" err="1" smtClean="0"/>
              <a:t>FlagyjTM</a:t>
            </a:r>
            <a:endParaRPr lang="en-US" sz="2400" dirty="0" smtClean="0"/>
          </a:p>
          <a:p>
            <a:pPr marL="365760" indent="-256032" algn="l">
              <a:buNone/>
              <a:defRPr/>
            </a:pPr>
            <a:r>
              <a:rPr lang="en-US" sz="2400" dirty="0" smtClean="0"/>
              <a:t>Topical </a:t>
            </a:r>
            <a:r>
              <a:rPr lang="en-US" sz="2400" b="1" dirty="0" smtClean="0">
                <a:solidFill>
                  <a:srgbClr val="00B050"/>
                </a:solidFill>
              </a:rPr>
              <a:t>nasal steroid</a:t>
            </a:r>
            <a:r>
              <a:rPr lang="en-US" sz="2400" dirty="0" smtClean="0"/>
              <a:t>, saline spray</a:t>
            </a:r>
          </a:p>
          <a:p>
            <a:pPr marL="365760" indent="-256032" algn="l">
              <a:buNone/>
              <a:defRPr/>
            </a:pPr>
            <a:r>
              <a:rPr lang="en-US" sz="2400" dirty="0" smtClean="0">
                <a:solidFill>
                  <a:srgbClr val="00B050"/>
                </a:solidFill>
              </a:rPr>
              <a:t>Surgery</a:t>
            </a:r>
            <a:r>
              <a:rPr lang="en-US" sz="2400" dirty="0" smtClean="0"/>
              <a:t> if medical therapy fails or fungal sinusitis</a:t>
            </a:r>
          </a:p>
          <a:p>
            <a:pPr marL="365760" indent="-256032" algn="l">
              <a:buNone/>
              <a:defRPr/>
            </a:pPr>
            <a:r>
              <a:rPr lang="en-US" sz="2400" dirty="0" smtClean="0"/>
              <a:t>Surgical Treatment</a:t>
            </a:r>
          </a:p>
          <a:p>
            <a:pPr marL="765810" lvl="1" indent="-256032" algn="l">
              <a:buNone/>
              <a:defRPr/>
            </a:pPr>
            <a:r>
              <a:rPr lang="en-US" sz="2400" dirty="0" smtClean="0"/>
              <a:t>Removal of all diseased soft tissue and bone</a:t>
            </a:r>
          </a:p>
          <a:p>
            <a:pPr marL="765810" lvl="1" indent="-256032" algn="l">
              <a:buNone/>
              <a:defRPr/>
            </a:pPr>
            <a:r>
              <a:rPr lang="en-US" sz="2400" dirty="0" smtClean="0"/>
              <a:t>Post-op drainage</a:t>
            </a:r>
          </a:p>
          <a:p>
            <a:pPr marL="765810" lvl="1" indent="-256032" algn="l">
              <a:buNone/>
              <a:defRPr/>
            </a:pPr>
            <a:r>
              <a:rPr lang="en-US" sz="2400" dirty="0" smtClean="0"/>
              <a:t>Obliteration of pre-existing sinus cavity</a:t>
            </a:r>
          </a:p>
          <a:p>
            <a:pPr marL="365760" indent="-256032" algn="l">
              <a:buNone/>
              <a:defRPr/>
            </a:pPr>
            <a:r>
              <a:rPr lang="en-US" sz="2400" dirty="0" smtClean="0">
                <a:solidFill>
                  <a:srgbClr val="FF0000"/>
                </a:solidFill>
              </a:rPr>
              <a:t>FESS</a:t>
            </a:r>
            <a:r>
              <a:rPr lang="en-US" sz="2400" dirty="0" smtClean="0"/>
              <a:t>: functional endoscopic sinus surgery</a:t>
            </a:r>
          </a:p>
        </p:txBody>
      </p:sp>
      <p:sp>
        <p:nvSpPr>
          <p:cNvPr id="2" name="Title 1"/>
          <p:cNvSpPr>
            <a:spLocks noGrp="1"/>
          </p:cNvSpPr>
          <p:nvPr>
            <p:ph type="title"/>
          </p:nvPr>
        </p:nvSpPr>
        <p:spPr/>
        <p:txBody>
          <a:bodyPr>
            <a:normAutofit/>
          </a:bodyPr>
          <a:lstStyle/>
          <a:p>
            <a:pPr>
              <a:defRPr/>
            </a:pPr>
            <a:r>
              <a:rPr lang="en-US" sz="3200" b="1" dirty="0">
                <a:solidFill>
                  <a:srgbClr val="FF0000"/>
                </a:solidFill>
              </a:rPr>
              <a:t>Treatment</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en-US" sz="3200" b="1" dirty="0" smtClean="0">
                <a:solidFill>
                  <a:srgbClr val="FF0000"/>
                </a:solidFill>
              </a:rPr>
              <a:t>Complications</a:t>
            </a:r>
            <a:endParaRPr lang="ar-SA" sz="3200" b="1" dirty="0">
              <a:solidFill>
                <a:srgbClr val="FF0000"/>
              </a:solidFill>
            </a:endParaRPr>
          </a:p>
        </p:txBody>
      </p:sp>
      <p:sp>
        <p:nvSpPr>
          <p:cNvPr id="4" name="مستطيل 3"/>
          <p:cNvSpPr/>
          <p:nvPr/>
        </p:nvSpPr>
        <p:spPr>
          <a:xfrm>
            <a:off x="857224" y="1582341"/>
            <a:ext cx="7715304" cy="4524315"/>
          </a:xfrm>
          <a:prstGeom prst="rect">
            <a:avLst/>
          </a:prstGeom>
        </p:spPr>
        <p:txBody>
          <a:bodyPr wrap="square">
            <a:spAutoFit/>
          </a:bodyPr>
          <a:lstStyle/>
          <a:p>
            <a:pPr algn="l"/>
            <a:r>
              <a:rPr lang="en-US" sz="2400" b="1" u="sng" dirty="0" smtClean="0">
                <a:solidFill>
                  <a:srgbClr val="00B050"/>
                </a:solidFill>
              </a:rPr>
              <a:t>Chronic sinusitis complications include: </a:t>
            </a:r>
          </a:p>
          <a:p>
            <a:pPr algn="l"/>
            <a:r>
              <a:rPr lang="en-US" sz="2400" b="1" dirty="0" smtClean="0"/>
              <a:t>Asthma flare-ups.</a:t>
            </a:r>
            <a:r>
              <a:rPr lang="en-US" sz="2400" dirty="0" smtClean="0"/>
              <a:t> Chronic sinusitis can trigger an asthma attack.</a:t>
            </a:r>
          </a:p>
          <a:p>
            <a:pPr algn="l"/>
            <a:r>
              <a:rPr lang="en-US" sz="2400" b="1" dirty="0" smtClean="0"/>
              <a:t>Meningitis,</a:t>
            </a:r>
            <a:r>
              <a:rPr lang="en-US" sz="2400" dirty="0" smtClean="0"/>
              <a:t> an infection that causes inflammation of the membranes and fluid surrounding your brain and spinal cord.</a:t>
            </a:r>
          </a:p>
          <a:p>
            <a:pPr algn="l"/>
            <a:r>
              <a:rPr lang="en-US" sz="2400" b="1" dirty="0" smtClean="0"/>
              <a:t>Vision problems.</a:t>
            </a:r>
            <a:r>
              <a:rPr lang="en-US" sz="2400" dirty="0" smtClean="0"/>
              <a:t> If infection spreads to your eye socket, it can cause reduced vision or even blindness that can be permanent.</a:t>
            </a:r>
          </a:p>
          <a:p>
            <a:pPr algn="l"/>
            <a:r>
              <a:rPr lang="en-US" sz="2400" b="1" dirty="0" smtClean="0"/>
              <a:t>Aneurysms or blood clots.</a:t>
            </a:r>
            <a:r>
              <a:rPr lang="en-US" sz="2400" dirty="0" smtClean="0"/>
              <a:t> Infection can cause problems in the veins surrounding the sinuses, interfering with blood supply to your brain and putting you at risk of a stroke.</a:t>
            </a:r>
            <a:endParaRPr lang="en-US" sz="24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1643042" y="2643182"/>
            <a:ext cx="5357850" cy="923330"/>
          </a:xfrm>
          <a:prstGeom prst="rect">
            <a:avLst/>
          </a:prstGeom>
          <a:noFill/>
        </p:spPr>
        <p:txBody>
          <a:bodyPr wrap="square" lIns="91440" tIns="45720" rIns="91440" bIns="45720">
            <a:spAutoFit/>
          </a:bodyPr>
          <a:lstStyle/>
          <a:p>
            <a:pPr algn="ctr"/>
            <a:r>
              <a:rPr lang="en-US" sz="5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THANK YOU !!!</a:t>
            </a:r>
            <a:endParaRPr lang="ar-SA" sz="54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Content Placeholder 3" descr="sinusespicturejpg"/>
          <p:cNvPicPr>
            <a:picLocks noGrp="1" noChangeAspect="1" noChangeArrowheads="1"/>
          </p:cNvPicPr>
          <p:nvPr>
            <p:ph idx="4294967295"/>
          </p:nvPr>
        </p:nvPicPr>
        <p:blipFill>
          <a:blip r:embed="rId2"/>
          <a:srcRect/>
          <a:stretch>
            <a:fillRect/>
          </a:stretch>
        </p:blipFill>
        <p:spPr>
          <a:xfrm>
            <a:off x="357158" y="214290"/>
            <a:ext cx="5410200" cy="3306763"/>
          </a:xfrm>
          <a:ln w="38100">
            <a:solidFill>
              <a:srgbClr val="FF0000"/>
            </a:solidFill>
          </a:ln>
        </p:spPr>
      </p:pic>
      <p:pic>
        <p:nvPicPr>
          <p:cNvPr id="14342" name="Picture 4" descr="C:\Documents and Settings\Maureen\My Documents\My Pictures\sinus CTs\coronal sinus view.jpg"/>
          <p:cNvPicPr>
            <a:picLocks noChangeAspect="1" noChangeArrowheads="1"/>
          </p:cNvPicPr>
          <p:nvPr/>
        </p:nvPicPr>
        <p:blipFill>
          <a:blip r:embed="rId3"/>
          <a:srcRect/>
          <a:stretch>
            <a:fillRect/>
          </a:stretch>
        </p:blipFill>
        <p:spPr bwMode="auto">
          <a:xfrm>
            <a:off x="3441700" y="3657600"/>
            <a:ext cx="5410200" cy="3048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Content Placeholder 2"/>
          <p:cNvSpPr>
            <a:spLocks noGrp="1"/>
          </p:cNvSpPr>
          <p:nvPr>
            <p:ph idx="4294967295"/>
          </p:nvPr>
        </p:nvSpPr>
        <p:spPr>
          <a:xfrm>
            <a:off x="304800" y="609600"/>
            <a:ext cx="8382000" cy="3962408"/>
          </a:xfrm>
        </p:spPr>
        <p:txBody>
          <a:bodyPr>
            <a:normAutofit/>
          </a:bodyPr>
          <a:lstStyle/>
          <a:p>
            <a:pPr algn="l" rtl="0">
              <a:buNone/>
            </a:pPr>
            <a:endParaRPr lang="en-US" sz="2400" dirty="0"/>
          </a:p>
          <a:p>
            <a:pPr algn="l" rtl="0">
              <a:buFont typeface="Wingdings" pitchFamily="2" charset="2"/>
              <a:buChar char="§"/>
            </a:pPr>
            <a:r>
              <a:rPr lang="en-US" sz="2400" b="1" u="sng" dirty="0">
                <a:solidFill>
                  <a:srgbClr val="FF0000"/>
                </a:solidFill>
              </a:rPr>
              <a:t>The drainage of the sinuses</a:t>
            </a:r>
          </a:p>
          <a:p>
            <a:pPr algn="l" rtl="0"/>
            <a:r>
              <a:rPr lang="en-US" sz="2400" dirty="0"/>
              <a:t>Frontal, maxillary, anterior </a:t>
            </a:r>
            <a:r>
              <a:rPr lang="en-US" sz="2400" dirty="0" err="1"/>
              <a:t>ethmiod</a:t>
            </a:r>
            <a:r>
              <a:rPr lang="en-US" sz="2400" dirty="0"/>
              <a:t> </a:t>
            </a:r>
            <a:r>
              <a:rPr lang="en-US" sz="2400" dirty="0">
                <a:sym typeface="Wingdings" pitchFamily="2" charset="2"/>
              </a:rPr>
              <a:t> middle </a:t>
            </a:r>
            <a:r>
              <a:rPr lang="en-US" sz="2400" dirty="0" err="1">
                <a:sym typeface="Wingdings" pitchFamily="2" charset="2"/>
              </a:rPr>
              <a:t>meatus</a:t>
            </a:r>
            <a:endParaRPr lang="en-US" sz="2400" dirty="0">
              <a:sym typeface="Wingdings" pitchFamily="2" charset="2"/>
            </a:endParaRPr>
          </a:p>
          <a:p>
            <a:pPr algn="l" rtl="0"/>
            <a:r>
              <a:rPr lang="en-US" sz="2400" dirty="0">
                <a:sym typeface="Wingdings" pitchFamily="2" charset="2"/>
              </a:rPr>
              <a:t>Posterior </a:t>
            </a:r>
            <a:r>
              <a:rPr lang="en-US" sz="2400" dirty="0" err="1">
                <a:sym typeface="Wingdings" pitchFamily="2" charset="2"/>
              </a:rPr>
              <a:t>ethmoid</a:t>
            </a:r>
            <a:r>
              <a:rPr lang="en-US" sz="2400" dirty="0">
                <a:sym typeface="Wingdings" pitchFamily="2" charset="2"/>
              </a:rPr>
              <a:t>  superior </a:t>
            </a:r>
            <a:r>
              <a:rPr lang="en-US" sz="2400" dirty="0" err="1">
                <a:sym typeface="Wingdings" pitchFamily="2" charset="2"/>
              </a:rPr>
              <a:t>meatus</a:t>
            </a:r>
            <a:endParaRPr lang="en-US" sz="2400" dirty="0">
              <a:sym typeface="Wingdings" pitchFamily="2" charset="2"/>
            </a:endParaRPr>
          </a:p>
          <a:p>
            <a:pPr algn="l" rtl="0"/>
            <a:r>
              <a:rPr lang="en-US" sz="2400" dirty="0">
                <a:sym typeface="Wingdings" pitchFamily="2" charset="2"/>
              </a:rPr>
              <a:t>Sphenoid  </a:t>
            </a:r>
            <a:r>
              <a:rPr lang="en-US" sz="2400" dirty="0" err="1">
                <a:sym typeface="Wingdings" pitchFamily="2" charset="2"/>
              </a:rPr>
              <a:t>sphenoethmoidal</a:t>
            </a:r>
            <a:r>
              <a:rPr lang="en-US" sz="2400" dirty="0">
                <a:sym typeface="Wingdings" pitchFamily="2" charset="2"/>
              </a:rPr>
              <a:t> recess</a:t>
            </a:r>
            <a:endParaRPr lang="en-US" sz="2400" dirty="0"/>
          </a:p>
          <a:p>
            <a:pPr algn="l" rtl="0"/>
            <a:endParaRPr lang="en-US" sz="2400" dirty="0"/>
          </a:p>
        </p:txBody>
      </p:sp>
      <p:pic>
        <p:nvPicPr>
          <p:cNvPr id="4" name="Picture 4"/>
          <p:cNvPicPr>
            <a:picLocks noChangeAspect="1" noChangeArrowheads="1"/>
          </p:cNvPicPr>
          <p:nvPr/>
        </p:nvPicPr>
        <p:blipFill>
          <a:blip r:embed="rId2"/>
          <a:srcRect/>
          <a:stretch>
            <a:fillRect/>
          </a:stretch>
        </p:blipFill>
        <p:spPr>
          <a:xfrm>
            <a:off x="5072066" y="3071786"/>
            <a:ext cx="3838580" cy="3786214"/>
          </a:xfrm>
          <a:prstGeom prst="rect">
            <a:avLst/>
          </a:prstGeom>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Content Placeholder 3" descr="sidenose"/>
          <p:cNvPicPr>
            <a:picLocks noGrp="1" noChangeAspect="1" noChangeArrowheads="1"/>
          </p:cNvPicPr>
          <p:nvPr>
            <p:ph idx="4294967295"/>
          </p:nvPr>
        </p:nvPicPr>
        <p:blipFill>
          <a:blip r:embed="rId2"/>
          <a:srcRect/>
          <a:stretch>
            <a:fillRect/>
          </a:stretch>
        </p:blipFill>
        <p:spPr>
          <a:xfrm>
            <a:off x="55563" y="1447800"/>
            <a:ext cx="4973637" cy="4014788"/>
          </a:xfrm>
          <a:ln w="38100">
            <a:solidFill>
              <a:srgbClr val="FF0000"/>
            </a:solidFill>
          </a:ln>
        </p:spPr>
      </p:pic>
      <p:pic>
        <p:nvPicPr>
          <p:cNvPr id="11269" name="Picture 2" descr="nosesinusanatomysagittaljpg"/>
          <p:cNvPicPr>
            <a:picLocks noChangeAspect="1" noChangeArrowheads="1"/>
          </p:cNvPicPr>
          <p:nvPr/>
        </p:nvPicPr>
        <p:blipFill>
          <a:blip r:embed="rId3"/>
          <a:srcRect/>
          <a:stretch>
            <a:fillRect/>
          </a:stretch>
        </p:blipFill>
        <p:spPr bwMode="auto">
          <a:xfrm>
            <a:off x="4572000" y="457200"/>
            <a:ext cx="4495800" cy="6400800"/>
          </a:xfrm>
          <a:prstGeom prst="rect">
            <a:avLst/>
          </a:prstGeom>
          <a:noFill/>
          <a:ln w="38100">
            <a:solidFill>
              <a:srgbClr val="FFFF00"/>
            </a:solid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Content Placeholder 2"/>
          <p:cNvSpPr>
            <a:spLocks noGrp="1"/>
          </p:cNvSpPr>
          <p:nvPr>
            <p:ph idx="4294967295"/>
          </p:nvPr>
        </p:nvSpPr>
        <p:spPr>
          <a:xfrm>
            <a:off x="457200" y="1752600"/>
            <a:ext cx="8229600" cy="3886200"/>
          </a:xfrm>
        </p:spPr>
        <p:txBody>
          <a:bodyPr>
            <a:normAutofit fontScale="92500" lnSpcReduction="10000"/>
          </a:bodyPr>
          <a:lstStyle/>
          <a:p>
            <a:pPr algn="l" rtl="0"/>
            <a:r>
              <a:rPr lang="en-US"/>
              <a:t>The</a:t>
            </a:r>
            <a:r>
              <a:rPr lang="en-US" b="1"/>
              <a:t> Ethmoid </a:t>
            </a:r>
            <a:r>
              <a:rPr lang="en-US"/>
              <a:t>sinuses are present at birth, reach adult size by age 12.</a:t>
            </a:r>
          </a:p>
          <a:p>
            <a:pPr algn="l" rtl="0"/>
            <a:r>
              <a:rPr lang="en-US"/>
              <a:t>The </a:t>
            </a:r>
            <a:r>
              <a:rPr lang="en-US" b="1"/>
              <a:t>Maxillary</a:t>
            </a:r>
            <a:r>
              <a:rPr lang="en-US"/>
              <a:t> present at birth.</a:t>
            </a:r>
          </a:p>
          <a:p>
            <a:pPr algn="l" rtl="0"/>
            <a:r>
              <a:rPr lang="en-US" b="1"/>
              <a:t>Frontal</a:t>
            </a:r>
            <a:r>
              <a:rPr lang="en-US"/>
              <a:t> sinus rarely present at birth; usually not visible until age 2, great variability in size; congenitally absent in 5%</a:t>
            </a:r>
          </a:p>
          <a:p>
            <a:pPr algn="l" rtl="0"/>
            <a:r>
              <a:rPr lang="en-US" b="1"/>
              <a:t>Sphenoid</a:t>
            </a:r>
            <a:r>
              <a:rPr lang="en-US"/>
              <a:t> sinuses are rarely present at birth, usually seen around age 4.</a:t>
            </a:r>
          </a:p>
          <a:p>
            <a:pPr algn="l" rtl="0"/>
            <a:endParaRPr lang="en-US"/>
          </a:p>
        </p:txBody>
      </p:sp>
      <p:sp>
        <p:nvSpPr>
          <p:cNvPr id="2" name="Title 1"/>
          <p:cNvSpPr>
            <a:spLocks noGrp="1"/>
          </p:cNvSpPr>
          <p:nvPr>
            <p:ph type="title" idx="4294967295"/>
          </p:nvPr>
        </p:nvSpPr>
        <p:spPr>
          <a:xfrm>
            <a:off x="457200" y="274638"/>
            <a:ext cx="8229600" cy="1143000"/>
          </a:xfrm>
          <a:noFill/>
          <a:ln/>
        </p:spPr>
        <p:txBody>
          <a:bodyPr rtlCol="0">
            <a:normAutofit/>
            <a:scene3d>
              <a:camera prst="orthographicFront"/>
              <a:lightRig rig="soft" dir="t"/>
            </a:scene3d>
            <a:sp3d prstMaterial="softEdge">
              <a:bevelT w="25400" h="25400"/>
            </a:sp3d>
          </a:bodyPr>
          <a:lstStyle/>
          <a:p>
            <a:pPr rtl="0" fontAlgn="auto">
              <a:spcAft>
                <a:spcPts val="0"/>
              </a:spcAft>
              <a:defRPr/>
            </a:pPr>
            <a:r>
              <a:rPr lang="en-US" sz="3200" b="1" kern="1200" dirty="0">
                <a:solidFill>
                  <a:srgbClr val="FF0000"/>
                </a:solidFill>
                <a:effectLst>
                  <a:outerShdw blurRad="31750" dist="25400" dir="5400000" algn="tl" rotWithShape="0">
                    <a:srgbClr val="000000">
                      <a:alpha val="25000"/>
                    </a:srgbClr>
                  </a:outerShdw>
                </a:effectLst>
                <a:latin typeface="+mj-lt"/>
                <a:ea typeface="+mj-ea"/>
                <a:cs typeface="+mj-cs"/>
              </a:rPr>
              <a:t>Development of sinuses</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b="1" dirty="0" smtClean="0">
                <a:solidFill>
                  <a:srgbClr val="FF0000"/>
                </a:solidFill>
              </a:rPr>
              <a:t>Rhino-sinusitis</a:t>
            </a:r>
            <a:endParaRPr lang="ar-SA" dirty="0">
              <a:solidFill>
                <a:srgbClr val="FF0000"/>
              </a:solidFill>
            </a:endParaRPr>
          </a:p>
        </p:txBody>
      </p:sp>
      <p:sp>
        <p:nvSpPr>
          <p:cNvPr id="3" name="عنصر نائب للمحتوى 2"/>
          <p:cNvSpPr>
            <a:spLocks noGrp="1"/>
          </p:cNvSpPr>
          <p:nvPr>
            <p:ph idx="1"/>
          </p:nvPr>
        </p:nvSpPr>
        <p:spPr/>
        <p:txBody>
          <a:bodyPr>
            <a:normAutofit fontScale="85000" lnSpcReduction="20000"/>
          </a:bodyPr>
          <a:lstStyle/>
          <a:p>
            <a:pPr algn="l">
              <a:buNone/>
            </a:pPr>
            <a:r>
              <a:rPr lang="en-US" b="1" dirty="0" smtClean="0">
                <a:solidFill>
                  <a:srgbClr val="00B050"/>
                </a:solidFill>
              </a:rPr>
              <a:t>Rhino-sinusitis</a:t>
            </a:r>
            <a:r>
              <a:rPr lang="en-US" dirty="0" smtClean="0"/>
              <a:t> is an inflammatory process involving one or more of the </a:t>
            </a:r>
            <a:r>
              <a:rPr lang="en-US" dirty="0" err="1" smtClean="0"/>
              <a:t>paranasal</a:t>
            </a:r>
            <a:r>
              <a:rPr lang="en-US" dirty="0" smtClean="0"/>
              <a:t> sinuses that usually occurs after an allergic reaction or viral upper respiratory infection. In some cases, rhino-sinusitis may occur due to an increased production of bacteria on the surface of the sinus cavities. </a:t>
            </a:r>
          </a:p>
          <a:p>
            <a:pPr algn="l">
              <a:buNone/>
            </a:pPr>
            <a:r>
              <a:rPr lang="en-US" dirty="0" smtClean="0"/>
              <a:t>Rhino-sinusitis and nasal polyps have many similarities. Rhino-sinusitis refers to the inflammation of the tissues of the nose (rhino-) and the sinuses. Nasal Polyps (tissue swellings) can form within the nose and sinuses, these are responsible for many symptoms described by patients with chronic rhino-sinusitis. </a:t>
            </a:r>
          </a:p>
          <a:p>
            <a:pPr algn="l">
              <a:buNone/>
            </a:pPr>
            <a:endParaRPr lang="ar-SA"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533400" y="1371600"/>
            <a:ext cx="8229600" cy="4525963"/>
          </a:xfrm>
        </p:spPr>
        <p:txBody>
          <a:bodyPr>
            <a:normAutofit fontScale="92500" lnSpcReduction="20000"/>
          </a:bodyPr>
          <a:lstStyle/>
          <a:p>
            <a:pPr lvl="1" algn="l" rtl="0">
              <a:lnSpc>
                <a:spcPct val="80000"/>
              </a:lnSpc>
            </a:pPr>
            <a:r>
              <a:rPr lang="en-US" sz="2600" dirty="0"/>
              <a:t>Viral (10-15%) </a:t>
            </a:r>
          </a:p>
          <a:p>
            <a:pPr lvl="1" algn="l" rtl="0">
              <a:lnSpc>
                <a:spcPct val="80000"/>
              </a:lnSpc>
              <a:buFont typeface="Wingdings" pitchFamily="2" charset="2"/>
              <a:buNone/>
            </a:pPr>
            <a:r>
              <a:rPr lang="en-US" sz="2600" dirty="0"/>
              <a:t>     </a:t>
            </a:r>
            <a:r>
              <a:rPr lang="en-US" sz="2700" dirty="0"/>
              <a:t>Rhinovirus (most common viral sinusitis cause), Influenza, </a:t>
            </a:r>
            <a:r>
              <a:rPr lang="en-US" sz="2700" dirty="0" err="1"/>
              <a:t>Parainfluenza</a:t>
            </a:r>
            <a:r>
              <a:rPr lang="en-US" sz="2700" dirty="0"/>
              <a:t>, Adenovirus</a:t>
            </a:r>
          </a:p>
          <a:p>
            <a:pPr lvl="1" algn="l" rtl="0">
              <a:lnSpc>
                <a:spcPct val="80000"/>
              </a:lnSpc>
            </a:pPr>
            <a:endParaRPr lang="en-US" sz="2600" dirty="0" smtClean="0"/>
          </a:p>
          <a:p>
            <a:pPr lvl="1" algn="l" rtl="0">
              <a:lnSpc>
                <a:spcPct val="80000"/>
              </a:lnSpc>
            </a:pPr>
            <a:r>
              <a:rPr lang="en-US" sz="2600" dirty="0" smtClean="0"/>
              <a:t>Bacterial </a:t>
            </a:r>
            <a:endParaRPr lang="en-US" sz="2600" dirty="0"/>
          </a:p>
          <a:p>
            <a:pPr lvl="2" algn="l" rtl="0">
              <a:lnSpc>
                <a:spcPct val="80000"/>
              </a:lnSpc>
            </a:pPr>
            <a:r>
              <a:rPr lang="en-US" sz="2000" dirty="0"/>
              <a:t>Acute Sinusitis :Streptococcus </a:t>
            </a:r>
            <a:r>
              <a:rPr lang="en-US" sz="2000" dirty="0" err="1"/>
              <a:t>Pneumoniae</a:t>
            </a:r>
            <a:r>
              <a:rPr lang="en-US" sz="2000" dirty="0"/>
              <a:t>, </a:t>
            </a:r>
            <a:r>
              <a:rPr lang="en-US" sz="2000" dirty="0" err="1"/>
              <a:t>Haemophilus</a:t>
            </a:r>
            <a:r>
              <a:rPr lang="en-US" sz="2000" dirty="0"/>
              <a:t> </a:t>
            </a:r>
            <a:r>
              <a:rPr lang="en-US" sz="2000" dirty="0" err="1"/>
              <a:t>Influenzae</a:t>
            </a:r>
            <a:r>
              <a:rPr lang="en-US" sz="2000" dirty="0"/>
              <a:t>, </a:t>
            </a:r>
            <a:r>
              <a:rPr lang="en-US" sz="2000" dirty="0" err="1"/>
              <a:t>Moraxella</a:t>
            </a:r>
            <a:r>
              <a:rPr lang="en-US" sz="2000" dirty="0"/>
              <a:t>, Streptococcus </a:t>
            </a:r>
            <a:r>
              <a:rPr lang="en-US" sz="2000" dirty="0" err="1"/>
              <a:t>Pyogenes</a:t>
            </a:r>
            <a:endParaRPr lang="en-US" sz="2000" dirty="0"/>
          </a:p>
          <a:p>
            <a:pPr lvl="2" algn="l" rtl="0">
              <a:lnSpc>
                <a:spcPct val="80000"/>
              </a:lnSpc>
            </a:pPr>
            <a:r>
              <a:rPr lang="en-US" sz="2000" dirty="0"/>
              <a:t>Chronic Sinusitis: </a:t>
            </a:r>
          </a:p>
          <a:p>
            <a:pPr lvl="3" algn="l" rtl="0">
              <a:lnSpc>
                <a:spcPct val="80000"/>
              </a:lnSpc>
            </a:pPr>
            <a:r>
              <a:rPr lang="en-US" sz="1900" dirty="0"/>
              <a:t>Anaerobes (&gt;50%) </a:t>
            </a:r>
          </a:p>
          <a:p>
            <a:pPr lvl="4" algn="l" rtl="0">
              <a:lnSpc>
                <a:spcPct val="80000"/>
              </a:lnSpc>
            </a:pPr>
            <a:r>
              <a:rPr lang="en-US" sz="1900" dirty="0" err="1"/>
              <a:t>Bacteroides</a:t>
            </a:r>
            <a:r>
              <a:rPr lang="en-US" sz="1900" dirty="0"/>
              <a:t>, Anaerobic Gram Positive </a:t>
            </a:r>
            <a:r>
              <a:rPr lang="en-US" sz="1900" dirty="0" err="1"/>
              <a:t>Cocci</a:t>
            </a:r>
            <a:r>
              <a:rPr lang="en-US" sz="1900" dirty="0"/>
              <a:t>, </a:t>
            </a:r>
            <a:r>
              <a:rPr lang="en-US" sz="1900" dirty="0" err="1"/>
              <a:t>Fusobacterium</a:t>
            </a:r>
            <a:r>
              <a:rPr lang="en-US" sz="1900" dirty="0"/>
              <a:t> species </a:t>
            </a:r>
          </a:p>
          <a:p>
            <a:pPr lvl="3" algn="l" rtl="0">
              <a:lnSpc>
                <a:spcPct val="80000"/>
              </a:lnSpc>
            </a:pPr>
            <a:r>
              <a:rPr lang="en-US" sz="1900" dirty="0"/>
              <a:t>Other less common causes </a:t>
            </a:r>
          </a:p>
          <a:p>
            <a:pPr lvl="4" algn="l" rtl="0">
              <a:lnSpc>
                <a:spcPct val="80000"/>
              </a:lnSpc>
            </a:pPr>
            <a:r>
              <a:rPr lang="en-US" sz="1900" dirty="0"/>
              <a:t>Staphylococcus </a:t>
            </a:r>
            <a:r>
              <a:rPr lang="en-US" sz="1900" dirty="0" err="1"/>
              <a:t>aureus</a:t>
            </a:r>
            <a:r>
              <a:rPr lang="en-US" sz="1900" dirty="0"/>
              <a:t>, </a:t>
            </a:r>
            <a:r>
              <a:rPr lang="en-US" sz="1900" dirty="0" err="1"/>
              <a:t>Hemophilus</a:t>
            </a:r>
            <a:r>
              <a:rPr lang="en-US" sz="1900" dirty="0"/>
              <a:t> </a:t>
            </a:r>
            <a:r>
              <a:rPr lang="en-US" sz="1900" dirty="0" err="1"/>
              <a:t>Influenzae</a:t>
            </a:r>
            <a:r>
              <a:rPr lang="en-US" sz="1900" dirty="0"/>
              <a:t>, Pseudomonas </a:t>
            </a:r>
            <a:r>
              <a:rPr lang="en-US" sz="1900" dirty="0" err="1"/>
              <a:t>aeruginosa</a:t>
            </a:r>
            <a:r>
              <a:rPr lang="en-US" sz="1900" dirty="0"/>
              <a:t>, Escherichia coli, Beta-hemolytic Streptococcus,  </a:t>
            </a:r>
            <a:r>
              <a:rPr lang="en-US" sz="1900" dirty="0" err="1"/>
              <a:t>Neisseria</a:t>
            </a:r>
            <a:r>
              <a:rPr lang="en-US" sz="1900" dirty="0"/>
              <a:t> causes </a:t>
            </a:r>
          </a:p>
          <a:p>
            <a:pPr lvl="1" algn="l" rtl="0">
              <a:lnSpc>
                <a:spcPct val="80000"/>
              </a:lnSpc>
            </a:pPr>
            <a:endParaRPr lang="en-US" sz="2600" dirty="0" smtClean="0"/>
          </a:p>
          <a:p>
            <a:pPr lvl="1" algn="l" rtl="0">
              <a:lnSpc>
                <a:spcPct val="80000"/>
              </a:lnSpc>
            </a:pPr>
            <a:r>
              <a:rPr lang="en-US" sz="2600" dirty="0" smtClean="0"/>
              <a:t>Fungal </a:t>
            </a:r>
            <a:r>
              <a:rPr lang="en-US" sz="2600" dirty="0"/>
              <a:t>(</a:t>
            </a:r>
            <a:r>
              <a:rPr lang="en-US" sz="2600" dirty="0" err="1"/>
              <a:t>Immunocompromised</a:t>
            </a:r>
            <a:r>
              <a:rPr lang="en-US" sz="2600" dirty="0"/>
              <a:t> or DM) </a:t>
            </a:r>
          </a:p>
          <a:p>
            <a:pPr lvl="2" algn="l" rtl="0">
              <a:lnSpc>
                <a:spcPct val="80000"/>
              </a:lnSpc>
              <a:buFont typeface="Wingdings" pitchFamily="2" charset="2"/>
              <a:buNone/>
            </a:pPr>
            <a:r>
              <a:rPr lang="en-US" sz="2000" dirty="0" err="1"/>
              <a:t>Aspergillus</a:t>
            </a:r>
            <a:r>
              <a:rPr lang="en-US" sz="2000" dirty="0"/>
              <a:t>, </a:t>
            </a:r>
            <a:r>
              <a:rPr lang="en-US" sz="2000" dirty="0" err="1"/>
              <a:t>Mucormycosis</a:t>
            </a:r>
            <a:r>
              <a:rPr lang="en-US" sz="2000" dirty="0"/>
              <a:t>…</a:t>
            </a:r>
          </a:p>
          <a:p>
            <a:pPr algn="l" rtl="0">
              <a:lnSpc>
                <a:spcPct val="80000"/>
              </a:lnSpc>
            </a:pPr>
            <a:endParaRPr lang="en-US" sz="3000" dirty="0"/>
          </a:p>
        </p:txBody>
      </p:sp>
      <p:sp>
        <p:nvSpPr>
          <p:cNvPr id="2" name="Title 1"/>
          <p:cNvSpPr>
            <a:spLocks noGrp="1"/>
          </p:cNvSpPr>
          <p:nvPr>
            <p:ph type="title" idx="4294967295"/>
          </p:nvPr>
        </p:nvSpPr>
        <p:spPr>
          <a:xfrm>
            <a:off x="457200" y="274638"/>
            <a:ext cx="8229600" cy="1143000"/>
          </a:xfrm>
          <a:noFill/>
          <a:ln/>
        </p:spPr>
        <p:txBody>
          <a:bodyPr rtlCol="0">
            <a:normAutofit/>
            <a:scene3d>
              <a:camera prst="orthographicFront"/>
              <a:lightRig rig="soft" dir="t"/>
            </a:scene3d>
            <a:sp3d prstMaterial="softEdge">
              <a:bevelT w="25400" h="25400"/>
            </a:sp3d>
          </a:bodyPr>
          <a:lstStyle/>
          <a:p>
            <a:pPr rtl="0" fontAlgn="auto">
              <a:spcAft>
                <a:spcPts val="0"/>
              </a:spcAft>
              <a:defRPr/>
            </a:pPr>
            <a:r>
              <a:rPr lang="en-US" sz="3200" b="1" kern="1200" dirty="0">
                <a:solidFill>
                  <a:srgbClr val="FF0000"/>
                </a:solidFill>
                <a:effectLst>
                  <a:outerShdw blurRad="31750" dist="25400" dir="5400000" algn="tl" rotWithShape="0">
                    <a:srgbClr val="000000">
                      <a:alpha val="25000"/>
                    </a:srgbClr>
                  </a:outerShdw>
                </a:effectLst>
                <a:latin typeface="+mj-lt"/>
                <a:ea typeface="+mj-ea"/>
                <a:cs typeface="+mj-cs"/>
              </a:rPr>
              <a:t>Etiology</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274638"/>
            <a:ext cx="8229600" cy="1143000"/>
          </a:xfrm>
          <a:noFill/>
          <a:ln/>
        </p:spPr>
        <p:txBody>
          <a:bodyPr rtlCol="0">
            <a:normAutofit/>
            <a:scene3d>
              <a:camera prst="orthographicFront"/>
              <a:lightRig rig="soft" dir="t"/>
            </a:scene3d>
            <a:sp3d prstMaterial="softEdge">
              <a:bevelT w="25400" h="25400"/>
            </a:sp3d>
          </a:bodyPr>
          <a:lstStyle/>
          <a:p>
            <a:pPr rtl="0" fontAlgn="auto">
              <a:spcAft>
                <a:spcPts val="0"/>
              </a:spcAft>
              <a:defRPr/>
            </a:pPr>
            <a:r>
              <a:rPr lang="en-US" sz="4100" b="1" kern="1200" dirty="0" smtClean="0">
                <a:solidFill>
                  <a:srgbClr val="FF0000"/>
                </a:solidFill>
                <a:latin typeface="+mj-lt"/>
                <a:ea typeface="+mj-ea"/>
                <a:cs typeface="+mj-cs"/>
              </a:rPr>
              <a:t>Pathogenesis</a:t>
            </a:r>
            <a:endParaRPr lang="en-US" sz="4100" b="1" kern="1200" dirty="0">
              <a:solidFill>
                <a:srgbClr val="FF0000"/>
              </a:solidFill>
              <a:latin typeface="+mj-lt"/>
              <a:ea typeface="+mj-ea"/>
              <a:cs typeface="+mj-cs"/>
            </a:endParaRPr>
          </a:p>
        </p:txBody>
      </p:sp>
      <p:sp>
        <p:nvSpPr>
          <p:cNvPr id="21509" name="Text Box 5"/>
          <p:cNvSpPr txBox="1">
            <a:spLocks noChangeArrowheads="1"/>
          </p:cNvSpPr>
          <p:nvPr/>
        </p:nvSpPr>
        <p:spPr bwMode="auto">
          <a:xfrm>
            <a:off x="285720" y="1143000"/>
            <a:ext cx="8429684" cy="5693866"/>
          </a:xfrm>
          <a:prstGeom prst="rect">
            <a:avLst/>
          </a:prstGeom>
          <a:noFill/>
          <a:ln w="9525">
            <a:noFill/>
            <a:miter lim="800000"/>
            <a:headEnd/>
            <a:tailEnd/>
          </a:ln>
          <a:effectLst/>
        </p:spPr>
        <p:txBody>
          <a:bodyPr wrap="square">
            <a:spAutoFit/>
          </a:bodyPr>
          <a:lstStyle/>
          <a:p>
            <a:pPr marL="457200" indent="-457200" algn="l"/>
            <a:r>
              <a:rPr lang="en-US" sz="2800" dirty="0" smtClean="0">
                <a:latin typeface="+mj-lt"/>
                <a:cs typeface="Lucida Sans Unicode" pitchFamily="34" charset="0"/>
              </a:rPr>
              <a:t>Sinuses </a:t>
            </a:r>
            <a:r>
              <a:rPr lang="en-US" sz="2800" dirty="0">
                <a:latin typeface="+mj-lt"/>
                <a:cs typeface="Lucida Sans Unicode" pitchFamily="34" charset="0"/>
              </a:rPr>
              <a:t>are normally sterile, but their </a:t>
            </a:r>
            <a:r>
              <a:rPr lang="en-US" sz="2800" b="1" dirty="0">
                <a:solidFill>
                  <a:srgbClr val="00B050"/>
                </a:solidFill>
                <a:latin typeface="+mj-lt"/>
                <a:cs typeface="Lucida Sans Unicode" pitchFamily="34" charset="0"/>
              </a:rPr>
              <a:t>proximity</a:t>
            </a:r>
            <a:r>
              <a:rPr lang="en-US" sz="2800" b="1" dirty="0">
                <a:latin typeface="+mj-lt"/>
                <a:cs typeface="Lucida Sans Unicode" pitchFamily="34" charset="0"/>
              </a:rPr>
              <a:t> to nasopharyngeal flora</a:t>
            </a:r>
            <a:r>
              <a:rPr lang="en-US" sz="2800" dirty="0">
                <a:latin typeface="+mj-lt"/>
                <a:cs typeface="Lucida Sans Unicode" pitchFamily="34" charset="0"/>
              </a:rPr>
              <a:t> allows bacterial and viral inoculation following rhinitis. </a:t>
            </a:r>
            <a:endParaRPr lang="en-GB" sz="2800" dirty="0">
              <a:latin typeface="+mj-lt"/>
              <a:cs typeface="Lucida Sans Unicode" pitchFamily="34" charset="0"/>
            </a:endParaRPr>
          </a:p>
          <a:p>
            <a:pPr marL="457200" indent="-457200" algn="l"/>
            <a:endParaRPr lang="en-US" sz="2800" dirty="0">
              <a:latin typeface="+mj-lt"/>
              <a:cs typeface="Lucida Sans Unicode" pitchFamily="34" charset="0"/>
            </a:endParaRPr>
          </a:p>
          <a:p>
            <a:pPr marL="457200" indent="-457200" algn="l"/>
            <a:r>
              <a:rPr lang="en-US" sz="2800" dirty="0" smtClean="0">
                <a:latin typeface="+mj-lt"/>
                <a:cs typeface="Lucida Sans Unicode" pitchFamily="34" charset="0"/>
              </a:rPr>
              <a:t>Diseases </a:t>
            </a:r>
            <a:r>
              <a:rPr lang="en-US" sz="2800" dirty="0">
                <a:latin typeface="+mj-lt"/>
                <a:cs typeface="Lucida Sans Unicode" pitchFamily="34" charset="0"/>
              </a:rPr>
              <a:t>that </a:t>
            </a:r>
            <a:r>
              <a:rPr lang="en-US" sz="2800" b="1" dirty="0">
                <a:solidFill>
                  <a:srgbClr val="00B050"/>
                </a:solidFill>
                <a:latin typeface="+mj-lt"/>
                <a:cs typeface="Lucida Sans Unicode" pitchFamily="34" charset="0"/>
              </a:rPr>
              <a:t>obstruct</a:t>
            </a:r>
            <a:r>
              <a:rPr lang="en-US" sz="2800" dirty="0">
                <a:solidFill>
                  <a:srgbClr val="00B050"/>
                </a:solidFill>
                <a:latin typeface="+mj-lt"/>
                <a:cs typeface="Lucida Sans Unicode" pitchFamily="34" charset="0"/>
              </a:rPr>
              <a:t> drainage </a:t>
            </a:r>
            <a:r>
              <a:rPr lang="en-US" sz="2800" dirty="0">
                <a:latin typeface="+mj-lt"/>
                <a:cs typeface="Lucida Sans Unicode" pitchFamily="34" charset="0"/>
              </a:rPr>
              <a:t>can result in a reduced ability of the </a:t>
            </a:r>
            <a:r>
              <a:rPr lang="en-US" sz="2800" dirty="0" err="1">
                <a:latin typeface="+mj-lt"/>
                <a:cs typeface="Lucida Sans Unicode" pitchFamily="34" charset="0"/>
              </a:rPr>
              <a:t>paranasal</a:t>
            </a:r>
            <a:r>
              <a:rPr lang="en-US" sz="2800" dirty="0">
                <a:latin typeface="+mj-lt"/>
                <a:cs typeface="Lucida Sans Unicode" pitchFamily="34" charset="0"/>
              </a:rPr>
              <a:t> sinuses to function normally. The sinus </a:t>
            </a:r>
            <a:r>
              <a:rPr lang="en-US" sz="2800" dirty="0" err="1">
                <a:latin typeface="+mj-lt"/>
                <a:cs typeface="Lucida Sans Unicode" pitchFamily="34" charset="0"/>
              </a:rPr>
              <a:t>ostia</a:t>
            </a:r>
            <a:r>
              <a:rPr lang="en-US" sz="2800" dirty="0">
                <a:latin typeface="+mj-lt"/>
                <a:cs typeface="Lucida Sans Unicode" pitchFamily="34" charset="0"/>
              </a:rPr>
              <a:t> become occluded, leading to mucosal congestion</a:t>
            </a:r>
            <a:r>
              <a:rPr lang="en-US" sz="2800" dirty="0" smtClean="0">
                <a:latin typeface="+mj-lt"/>
                <a:cs typeface="Lucida Sans Unicode" pitchFamily="34" charset="0"/>
              </a:rPr>
              <a:t>.</a:t>
            </a:r>
            <a:endParaRPr lang="en-GB" sz="2800" dirty="0">
              <a:latin typeface="+mj-lt"/>
              <a:cs typeface="Lucida Sans Unicode" pitchFamily="34" charset="0"/>
            </a:endParaRPr>
          </a:p>
          <a:p>
            <a:pPr marL="457200" indent="-457200" algn="l"/>
            <a:endParaRPr lang="en-US" sz="2800" dirty="0">
              <a:latin typeface="+mj-lt"/>
              <a:cs typeface="Lucida Sans Unicode" pitchFamily="34" charset="0"/>
            </a:endParaRPr>
          </a:p>
          <a:p>
            <a:pPr marL="457200" indent="-457200" algn="l"/>
            <a:r>
              <a:rPr lang="en-US" sz="2800" dirty="0" smtClean="0">
                <a:latin typeface="+mj-lt"/>
                <a:cs typeface="Lucida Sans Unicode" pitchFamily="34" charset="0"/>
              </a:rPr>
              <a:t>The </a:t>
            </a:r>
            <a:r>
              <a:rPr lang="en-US" sz="2800" dirty="0" err="1">
                <a:solidFill>
                  <a:srgbClr val="00B050"/>
                </a:solidFill>
                <a:latin typeface="+mj-lt"/>
                <a:cs typeface="Lucida Sans Unicode" pitchFamily="34" charset="0"/>
              </a:rPr>
              <a:t>mucociliary</a:t>
            </a:r>
            <a:r>
              <a:rPr lang="en-US" sz="2800" dirty="0">
                <a:solidFill>
                  <a:srgbClr val="00B050"/>
                </a:solidFill>
                <a:latin typeface="+mj-lt"/>
                <a:cs typeface="Lucida Sans Unicode" pitchFamily="34" charset="0"/>
              </a:rPr>
              <a:t> </a:t>
            </a:r>
            <a:r>
              <a:rPr lang="en-US" sz="2800" b="1" dirty="0">
                <a:solidFill>
                  <a:srgbClr val="00B050"/>
                </a:solidFill>
                <a:latin typeface="+mj-lt"/>
                <a:cs typeface="Lucida Sans Unicode" pitchFamily="34" charset="0"/>
              </a:rPr>
              <a:t>transport system </a:t>
            </a:r>
            <a:r>
              <a:rPr lang="en-US" sz="2800" b="1" dirty="0">
                <a:latin typeface="+mj-lt"/>
                <a:cs typeface="Lucida Sans Unicode" pitchFamily="34" charset="0"/>
              </a:rPr>
              <a:t>becomes impaired,</a:t>
            </a:r>
            <a:r>
              <a:rPr lang="en-US" sz="2800" dirty="0">
                <a:latin typeface="+mj-lt"/>
                <a:cs typeface="Lucida Sans Unicode" pitchFamily="34" charset="0"/>
              </a:rPr>
              <a:t> leading to stagnation of secretions and epithelial damage, followed by decreased oxygen tension and </a:t>
            </a:r>
            <a:r>
              <a:rPr lang="en-US" sz="2800" b="1" dirty="0">
                <a:latin typeface="+mj-lt"/>
                <a:cs typeface="Lucida Sans Unicode" pitchFamily="34" charset="0"/>
              </a:rPr>
              <a:t>subsequent bacterial growth</a:t>
            </a:r>
            <a:r>
              <a:rPr lang="en-US" sz="2400" b="1" dirty="0" smtClean="0">
                <a:latin typeface="+mj-lt"/>
                <a:cs typeface="Lucida Sans Unicode" pitchFamily="34" charset="0"/>
              </a:rPr>
              <a:t>.</a:t>
            </a:r>
            <a:endParaRPr lang="en-US" sz="2400" b="1" dirty="0">
              <a:latin typeface="+mj-lt"/>
              <a:cs typeface="Lucida Sans Unicode"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107</TotalTime>
  <Words>1529</Words>
  <Application>Microsoft Office PowerPoint</Application>
  <PresentationFormat>عرض على الشاشة (3:4)‏</PresentationFormat>
  <Paragraphs>160</Paragraphs>
  <Slides>27</Slides>
  <Notes>1</Notes>
  <HiddenSlides>0</HiddenSlides>
  <MMClips>0</MMClips>
  <ScaleCrop>false</ScaleCrop>
  <HeadingPairs>
    <vt:vector size="4" baseType="variant">
      <vt:variant>
        <vt:lpstr>سمة</vt:lpstr>
      </vt:variant>
      <vt:variant>
        <vt:i4>1</vt:i4>
      </vt:variant>
      <vt:variant>
        <vt:lpstr>عناوين الشرائح</vt:lpstr>
      </vt:variant>
      <vt:variant>
        <vt:i4>27</vt:i4>
      </vt:variant>
    </vt:vector>
  </HeadingPairs>
  <TitlesOfParts>
    <vt:vector size="28" baseType="lpstr">
      <vt:lpstr>سمة Office</vt:lpstr>
      <vt:lpstr>Rhino-sinusitis</vt:lpstr>
      <vt:lpstr>Anatomy</vt:lpstr>
      <vt:lpstr>الشريحة 3</vt:lpstr>
      <vt:lpstr>الشريحة 4</vt:lpstr>
      <vt:lpstr>الشريحة 5</vt:lpstr>
      <vt:lpstr>Development of sinuses</vt:lpstr>
      <vt:lpstr>Rhino-sinusitis</vt:lpstr>
      <vt:lpstr>Etiology</vt:lpstr>
      <vt:lpstr>Pathogenesis</vt:lpstr>
      <vt:lpstr>Symptoms of Rhino-sinusitis</vt:lpstr>
      <vt:lpstr>الشريحة 11</vt:lpstr>
      <vt:lpstr>الشريحة 12</vt:lpstr>
      <vt:lpstr>الشريحة 13</vt:lpstr>
      <vt:lpstr>الشريحة 14</vt:lpstr>
      <vt:lpstr>الشريحة 15</vt:lpstr>
      <vt:lpstr>الشريحة 16</vt:lpstr>
      <vt:lpstr>الشريحة 17</vt:lpstr>
      <vt:lpstr> :Treatment For Rhinosinusitis </vt:lpstr>
      <vt:lpstr>الشريحة 19</vt:lpstr>
      <vt:lpstr>Chronic Sinusitis</vt:lpstr>
      <vt:lpstr>Chronic Sinusitis</vt:lpstr>
      <vt:lpstr>الشريحة 22</vt:lpstr>
      <vt:lpstr>Other risk factors for sinus infection  </vt:lpstr>
      <vt:lpstr>What are the symptoms of chronic sinusitis?</vt:lpstr>
      <vt:lpstr>Treatment</vt:lpstr>
      <vt:lpstr>Complications</vt:lpstr>
      <vt:lpstr>الشريحة 27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Rhino-sinusitis</dc:title>
  <dc:creator>hp</dc:creator>
  <cp:lastModifiedBy>hp</cp:lastModifiedBy>
  <cp:revision>25</cp:revision>
  <dcterms:created xsi:type="dcterms:W3CDTF">2012-02-06T20:49:33Z</dcterms:created>
  <dcterms:modified xsi:type="dcterms:W3CDTF">2012-02-06T20:48:48Z</dcterms:modified>
</cp:coreProperties>
</file>