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sldIdLst>
    <p:sldId id="256" r:id="rId2"/>
    <p:sldId id="269" r:id="rId3"/>
    <p:sldId id="270" r:id="rId4"/>
    <p:sldId id="282" r:id="rId5"/>
    <p:sldId id="283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41" autoAdjust="0"/>
    <p:restoredTop sz="94660"/>
  </p:normalViewPr>
  <p:slideViewPr>
    <p:cSldViewPr>
      <p:cViewPr varScale="1">
        <p:scale>
          <a:sx n="45" d="100"/>
          <a:sy n="45" d="100"/>
        </p:scale>
        <p:origin x="-8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314F2-0040-43C9-B1CD-3AB7A733D3EF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2A55D8-3A0A-400D-B1A3-742736D1EE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9757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Mendelson's</a:t>
            </a:r>
            <a:r>
              <a:rPr lang="en-US" dirty="0" smtClean="0"/>
              <a:t> syndrome is chemical pneumonitis caused by aspiration during </a:t>
            </a:r>
            <a:r>
              <a:rPr lang="en-US" dirty="0" err="1" smtClean="0"/>
              <a:t>anaesthesia</a:t>
            </a:r>
            <a:r>
              <a:rPr lang="en-US" dirty="0" smtClean="0"/>
              <a:t>, especially during pregnancy</a:t>
            </a:r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A55D8-3A0A-400D-B1A3-742736D1EEC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21234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Omitted</a:t>
            </a:r>
            <a:r>
              <a:rPr lang="en-US" baseline="0" dirty="0" smtClean="0"/>
              <a:t> : </a:t>
            </a:r>
            <a:r>
              <a:rPr lang="ar-SY" baseline="0" dirty="0" smtClean="0"/>
              <a:t>يحذف أو يوقف</a:t>
            </a:r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A55D8-3A0A-400D-B1A3-742736D1EEC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0570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Abandoned : </a:t>
            </a:r>
            <a:r>
              <a:rPr lang="ar-SY" dirty="0" smtClean="0"/>
              <a:t>مهجور / مهمل</a:t>
            </a:r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A55D8-3A0A-400D-B1A3-742736D1EEC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5094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Outweighed : </a:t>
            </a:r>
            <a:r>
              <a:rPr lang="ar-SY" dirty="0" smtClean="0"/>
              <a:t>تفوق</a:t>
            </a:r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A55D8-3A0A-400D-B1A3-742736D1EEC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73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A55D8-3A0A-400D-B1A3-742736D1EEC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Antisialagogues</a:t>
            </a:r>
            <a:r>
              <a:rPr lang="en-US" dirty="0" smtClean="0"/>
              <a:t> are substances that decrease the production of saliva and their effect is opposite to that of sialagogues[1].</a:t>
            </a:r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A55D8-3A0A-400D-B1A3-742736D1EEC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670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64C8FD3-D5F6-4525-BEAE-A2732ADBBEB9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34459F-DFAC-4793-9747-D4E254DB3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8956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Pre-operative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/>
              <a:t>Pre - medication</a:t>
            </a:r>
            <a:endParaRPr lang="en-US" sz="6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Premedication for </a:t>
            </a:r>
            <a:r>
              <a:rPr lang="en-US" sz="6600" dirty="0" smtClean="0"/>
              <a:t>analgesia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txBody>
          <a:bodyPr>
            <a:noAutofit/>
          </a:bodyPr>
          <a:lstStyle/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sz="2400" b="1" dirty="0" smtClean="0">
                <a:solidFill>
                  <a:schemeClr val="tx2"/>
                </a:solidFill>
              </a:rPr>
              <a:t>Opioids ,</a:t>
            </a:r>
            <a:r>
              <a:rPr lang="en-US" sz="2400" b="1" dirty="0" err="1" smtClean="0">
                <a:solidFill>
                  <a:schemeClr val="tx2"/>
                </a:solidFill>
              </a:rPr>
              <a:t>paracetamol</a:t>
            </a:r>
            <a:r>
              <a:rPr lang="en-US" sz="2400" b="1" dirty="0" smtClean="0">
                <a:solidFill>
                  <a:schemeClr val="tx2"/>
                </a:solidFill>
              </a:rPr>
              <a:t> and NSAID drugs</a:t>
            </a:r>
            <a:r>
              <a:rPr lang="en-US" sz="2400" dirty="0" smtClean="0"/>
              <a:t> * reduce the required dose of anesthetic agent and * improve patient comfort in the immediate postoperative period.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endParaRPr lang="en-US" sz="2400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sz="2400" dirty="0" err="1" smtClean="0"/>
              <a:t>Opioids</a:t>
            </a:r>
            <a:r>
              <a:rPr lang="en-US" sz="2400" dirty="0" smtClean="0"/>
              <a:t> are the drugs of choice in the presence of </a:t>
            </a:r>
            <a:r>
              <a:rPr lang="en-US" sz="2400" dirty="0" smtClean="0">
                <a:solidFill>
                  <a:schemeClr val="tx2"/>
                </a:solidFill>
              </a:rPr>
              <a:t>acute pain</a:t>
            </a:r>
            <a:r>
              <a:rPr lang="en-US" sz="2400" dirty="0" smtClean="0"/>
              <a:t>. 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endParaRPr lang="en-US" sz="2400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sz="2400" dirty="0" err="1" smtClean="0"/>
              <a:t>Opioids</a:t>
            </a:r>
            <a:r>
              <a:rPr lang="en-US" sz="2400" dirty="0" smtClean="0"/>
              <a:t> also cause variable sedation and </a:t>
            </a:r>
            <a:r>
              <a:rPr lang="en-US" sz="2400" dirty="0" err="1" smtClean="0">
                <a:solidFill>
                  <a:schemeClr val="tx2"/>
                </a:solidFill>
              </a:rPr>
              <a:t>cardiorespiratory</a:t>
            </a:r>
            <a:r>
              <a:rPr lang="en-US" sz="2400" dirty="0" smtClean="0">
                <a:solidFill>
                  <a:schemeClr val="tx2"/>
                </a:solidFill>
              </a:rPr>
              <a:t> depression. 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endParaRPr lang="en-US" sz="2400" dirty="0" smtClean="0"/>
          </a:p>
          <a:p>
            <a:pPr marL="118872" indent="0" algn="l" rtl="0">
              <a:spcBef>
                <a:spcPts val="0"/>
              </a:spcBef>
              <a:buNone/>
              <a:defRPr/>
            </a:pPr>
            <a:r>
              <a:rPr lang="en-US" sz="4800" dirty="0" smtClean="0">
                <a:solidFill>
                  <a:srgbClr val="C00000"/>
                </a:solidFill>
              </a:rPr>
              <a:t>     S/E :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sz="2400" dirty="0" smtClean="0"/>
              <a:t>All </a:t>
            </a:r>
            <a:r>
              <a:rPr lang="en-US" sz="2400" dirty="0" err="1" smtClean="0"/>
              <a:t>opioids</a:t>
            </a:r>
            <a:r>
              <a:rPr lang="en-US" sz="2400" dirty="0" smtClean="0"/>
              <a:t> </a:t>
            </a:r>
            <a:r>
              <a:rPr lang="en-US" sz="2400" u="sng" dirty="0" smtClean="0"/>
              <a:t>cause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nausea and vomiting </a:t>
            </a:r>
            <a:r>
              <a:rPr lang="en-US" sz="2400" dirty="0" smtClean="0"/>
              <a:t>and this may </a:t>
            </a:r>
            <a:r>
              <a:rPr lang="en-US" sz="2400" dirty="0" err="1" smtClean="0"/>
              <a:t>outweight</a:t>
            </a:r>
            <a:r>
              <a:rPr lang="en-US" sz="2400" dirty="0" smtClean="0"/>
              <a:t> any beneficial effects. </a:t>
            </a:r>
            <a:r>
              <a:rPr lang="en-US" sz="2400" dirty="0" err="1" smtClean="0"/>
              <a:t>Opioids</a:t>
            </a:r>
            <a:r>
              <a:rPr lang="en-US" sz="2400" dirty="0" smtClean="0"/>
              <a:t> may also precipitate </a:t>
            </a:r>
            <a:r>
              <a:rPr lang="en-US" sz="2400" dirty="0" err="1" smtClean="0">
                <a:solidFill>
                  <a:schemeClr val="tx2"/>
                </a:solidFill>
              </a:rPr>
              <a:t>bronchospasm</a:t>
            </a:r>
            <a:r>
              <a:rPr lang="en-US" sz="2400" dirty="0" smtClean="0"/>
              <a:t> or </a:t>
            </a:r>
            <a:r>
              <a:rPr lang="en-US" sz="2400" dirty="0" smtClean="0">
                <a:solidFill>
                  <a:schemeClr val="tx2"/>
                </a:solidFill>
              </a:rPr>
              <a:t>anaphylaxis.</a:t>
            </a:r>
            <a:endParaRPr lang="ar-JO" sz="2400" dirty="0" smtClean="0">
              <a:solidFill>
                <a:schemeClr val="tx2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991600" cy="10668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Premedication for </a:t>
            </a:r>
            <a:r>
              <a:rPr lang="en-US" sz="5800" dirty="0" err="1" smtClean="0"/>
              <a:t>Antivagal</a:t>
            </a:r>
            <a:r>
              <a:rPr lang="en-US" sz="5800" dirty="0" smtClean="0"/>
              <a:t> effects</a:t>
            </a:r>
            <a:endParaRPr lang="en-US" sz="5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/>
          </a:bodyPr>
          <a:lstStyle/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Response to surgery often includes </a:t>
            </a:r>
            <a:r>
              <a:rPr lang="en-US" dirty="0" err="1" smtClean="0"/>
              <a:t>vagally</a:t>
            </a:r>
            <a:r>
              <a:rPr lang="en-US" dirty="0"/>
              <a:t> </a:t>
            </a:r>
            <a:r>
              <a:rPr lang="en-US" dirty="0" smtClean="0"/>
              <a:t>mediated </a:t>
            </a:r>
            <a:r>
              <a:rPr lang="en-US" b="1" dirty="0" err="1" smtClean="0">
                <a:solidFill>
                  <a:schemeClr val="tx2"/>
                </a:solidFill>
              </a:rPr>
              <a:t>bradycardia</a:t>
            </a:r>
            <a:endParaRPr lang="en-US" dirty="0" smtClean="0">
              <a:solidFill>
                <a:schemeClr val="tx2"/>
              </a:solidFill>
            </a:endParaRPr>
          </a:p>
          <a:p>
            <a:pPr marL="438912" indent="-320040" algn="l" rtl="0">
              <a:spcBef>
                <a:spcPts val="0"/>
              </a:spcBef>
              <a:buNone/>
              <a:defRPr/>
            </a:pPr>
            <a:endParaRPr lang="en-US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err="1" smtClean="0"/>
              <a:t>Antisialagogues</a:t>
            </a:r>
            <a:r>
              <a:rPr lang="en-US" dirty="0" smtClean="0"/>
              <a:t>  (e.g. </a:t>
            </a:r>
            <a:r>
              <a:rPr lang="en-US" b="1" dirty="0" err="1" smtClean="0">
                <a:solidFill>
                  <a:schemeClr val="tx2"/>
                </a:solidFill>
              </a:rPr>
              <a:t>glycopyrrolate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smtClean="0"/>
              <a:t>IM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dirty="0" smtClean="0"/>
              <a:t>or </a:t>
            </a:r>
            <a:r>
              <a:rPr lang="en-US" b="1" dirty="0" smtClean="0"/>
              <a:t>IV</a:t>
            </a:r>
            <a:r>
              <a:rPr lang="en-US" dirty="0" smtClean="0"/>
              <a:t>)</a:t>
            </a:r>
          </a:p>
          <a:p>
            <a:pPr marL="118872" indent="0" algn="l" rtl="0">
              <a:spcBef>
                <a:spcPts val="0"/>
              </a:spcBef>
              <a:buNone/>
              <a:defRPr/>
            </a:pPr>
            <a:r>
              <a:rPr lang="en-US" dirty="0" smtClean="0"/>
              <a:t>    are rarely needed but may be indicated for:</a:t>
            </a:r>
          </a:p>
          <a:p>
            <a:pPr marL="118872" indent="0" algn="l" rtl="0">
              <a:spcBef>
                <a:spcPts val="0"/>
              </a:spcBef>
              <a:buNone/>
              <a:defRPr/>
            </a:pPr>
            <a:r>
              <a:rPr lang="en-US" dirty="0" smtClean="0"/>
              <a:t> *awake </a:t>
            </a:r>
            <a:r>
              <a:rPr lang="en-US" dirty="0" smtClean="0">
                <a:solidFill>
                  <a:schemeClr val="tx2"/>
                </a:solidFill>
              </a:rPr>
              <a:t>fiber-optic intubation  </a:t>
            </a:r>
            <a:r>
              <a:rPr lang="en-US" dirty="0" smtClean="0"/>
              <a:t>or  *before </a:t>
            </a:r>
            <a:r>
              <a:rPr lang="en-US" b="1" dirty="0" smtClean="0">
                <a:solidFill>
                  <a:schemeClr val="tx2"/>
                </a:solidFill>
              </a:rPr>
              <a:t>ketamine</a:t>
            </a:r>
            <a:r>
              <a:rPr lang="en-US" dirty="0" smtClean="0"/>
              <a:t> anesthesia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endParaRPr lang="en-US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However, </a:t>
            </a:r>
            <a:r>
              <a:rPr lang="en-US" dirty="0" err="1" smtClean="0"/>
              <a:t>antisialagogues</a:t>
            </a:r>
            <a:r>
              <a:rPr lang="en-US" dirty="0" smtClean="0"/>
              <a:t> cause </a:t>
            </a:r>
            <a:r>
              <a:rPr lang="en-US" dirty="0" smtClean="0">
                <a:solidFill>
                  <a:schemeClr val="tx2"/>
                </a:solidFill>
              </a:rPr>
              <a:t>unpleasant dry mouth.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endParaRPr lang="en-US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err="1" smtClean="0"/>
              <a:t>Hyoscine</a:t>
            </a:r>
            <a:r>
              <a:rPr lang="en-US" dirty="0" smtClean="0"/>
              <a:t> is the most potent agent available with the added advantage of </a:t>
            </a:r>
            <a:r>
              <a:rPr lang="en-US" dirty="0" smtClean="0">
                <a:solidFill>
                  <a:schemeClr val="tx2"/>
                </a:solidFill>
              </a:rPr>
              <a:t>amnesia and sedation</a:t>
            </a:r>
            <a:r>
              <a:rPr lang="en-US" dirty="0" smtClean="0"/>
              <a:t>. However, it can cause significant preoperative confusion in elderly patients.</a:t>
            </a:r>
          </a:p>
          <a:p>
            <a:pPr marL="438912" indent="-320040">
              <a:spcBef>
                <a:spcPts val="0"/>
              </a:spcBef>
              <a:buFont typeface="Wingdings 2"/>
              <a:buChar char=""/>
              <a:defRPr/>
            </a:pPr>
            <a:endParaRPr lang="ar-JO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Premedication for </a:t>
            </a:r>
            <a:r>
              <a:rPr lang="en-US" sz="6600" dirty="0" err="1" smtClean="0"/>
              <a:t>antiemetics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5257800"/>
          </a:xfrm>
        </p:spPr>
        <p:txBody>
          <a:bodyPr>
            <a:normAutofit fontScale="92500" lnSpcReduction="10000"/>
          </a:bodyPr>
          <a:lstStyle/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They are used either to reduce the emetic effects of anesthetic agents (</a:t>
            </a:r>
            <a:r>
              <a:rPr lang="en-US" b="1" dirty="0" smtClean="0">
                <a:solidFill>
                  <a:schemeClr val="tx2"/>
                </a:solidFill>
              </a:rPr>
              <a:t>antihistamines, </a:t>
            </a:r>
            <a:r>
              <a:rPr lang="en-US" b="1" dirty="0" err="1" smtClean="0">
                <a:solidFill>
                  <a:schemeClr val="tx2"/>
                </a:solidFill>
              </a:rPr>
              <a:t>butyrophenones</a:t>
            </a:r>
            <a:r>
              <a:rPr lang="en-US" b="1" dirty="0" smtClean="0">
                <a:solidFill>
                  <a:schemeClr val="tx2"/>
                </a:solidFill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</a:rPr>
              <a:t>hyoscine</a:t>
            </a:r>
            <a:r>
              <a:rPr lang="en-US" dirty="0" smtClean="0"/>
              <a:t>) or to enhance gastric emptying (</a:t>
            </a:r>
            <a:r>
              <a:rPr lang="en-US" b="1" dirty="0" err="1" smtClean="0">
                <a:solidFill>
                  <a:schemeClr val="tx2"/>
                </a:solidFill>
              </a:rPr>
              <a:t>metoclopramide</a:t>
            </a:r>
            <a:r>
              <a:rPr lang="en-US" dirty="0" smtClean="0"/>
              <a:t>).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endParaRPr lang="en-US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Those with a risk of </a:t>
            </a:r>
            <a:r>
              <a:rPr lang="en-US" b="1" dirty="0" smtClean="0">
                <a:solidFill>
                  <a:schemeClr val="tx2"/>
                </a:solidFill>
              </a:rPr>
              <a:t>regurgitation of gastric contents</a:t>
            </a:r>
            <a:r>
              <a:rPr lang="en-US" dirty="0" smtClean="0"/>
              <a:t> or undergoing procedures with a high incidence of nausea and vomiting, e.g. laparoscopy, should receive agents to reduce gastric acidity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endParaRPr lang="en-US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Can use </a:t>
            </a:r>
            <a:r>
              <a:rPr lang="en-US" b="1" dirty="0" smtClean="0">
                <a:solidFill>
                  <a:schemeClr val="tx2"/>
                </a:solidFill>
              </a:rPr>
              <a:t>H2-receptor antagonist</a:t>
            </a:r>
            <a:r>
              <a:rPr lang="en-US" dirty="0" smtClean="0"/>
              <a:t> or </a:t>
            </a:r>
            <a:r>
              <a:rPr lang="en-US" b="1" dirty="0" smtClean="0">
                <a:solidFill>
                  <a:schemeClr val="tx2"/>
                </a:solidFill>
              </a:rPr>
              <a:t>proton pump inhibitors</a:t>
            </a:r>
            <a:r>
              <a:rPr lang="en-US" b="1" dirty="0" smtClean="0"/>
              <a:t> </a:t>
            </a:r>
            <a:r>
              <a:rPr lang="en-US" dirty="0" smtClean="0"/>
              <a:t>several hours preoperatively and oral sodium citrate </a:t>
            </a:r>
            <a:r>
              <a:rPr lang="en-US" u="sng" dirty="0" smtClean="0"/>
              <a:t>15-30 minutes </a:t>
            </a:r>
            <a:r>
              <a:rPr lang="en-US" dirty="0" smtClean="0"/>
              <a:t>before induction.</a:t>
            </a:r>
          </a:p>
          <a:p>
            <a:pPr marL="438912" indent="-320040">
              <a:spcBef>
                <a:spcPts val="0"/>
              </a:spcBef>
              <a:buFont typeface="Wingdings 2"/>
              <a:buChar char=""/>
              <a:defRPr/>
            </a:pPr>
            <a:endParaRPr lang="ar-JO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Preoperative management of Anticoagulation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5257800"/>
          </a:xfrm>
        </p:spPr>
        <p:txBody>
          <a:bodyPr/>
          <a:lstStyle/>
          <a:p>
            <a:pPr algn="l" rtl="0"/>
            <a:r>
              <a:rPr lang="en-US" dirty="0" smtClean="0">
                <a:cs typeface="Tahoma" pitchFamily="34" charset="0"/>
              </a:rPr>
              <a:t>Surgery on patients on long-term oral anticoagulation, the major concern is when it is safe to perform surgery without increasing the risk of </a:t>
            </a:r>
            <a:r>
              <a:rPr lang="en-US" dirty="0" smtClean="0">
                <a:solidFill>
                  <a:schemeClr val="tx2"/>
                </a:solidFill>
                <a:cs typeface="Tahoma" pitchFamily="34" charset="0"/>
              </a:rPr>
              <a:t>hemorrhage</a:t>
            </a:r>
            <a:r>
              <a:rPr lang="en-US" dirty="0" smtClean="0">
                <a:cs typeface="Tahoma" pitchFamily="34" charset="0"/>
              </a:rPr>
              <a:t> or increasing the risk of </a:t>
            </a:r>
            <a:r>
              <a:rPr lang="en-US" dirty="0" err="1" smtClean="0">
                <a:solidFill>
                  <a:schemeClr val="tx2"/>
                </a:solidFill>
                <a:cs typeface="Tahoma" pitchFamily="34" charset="0"/>
              </a:rPr>
              <a:t>thromboembolism</a:t>
            </a:r>
            <a:r>
              <a:rPr lang="en-US" dirty="0" smtClean="0">
                <a:cs typeface="Tahoma" pitchFamily="34" charset="0"/>
              </a:rPr>
              <a:t> (venous, arterial) after discontinuing oral anticoagulation therapy.</a:t>
            </a:r>
            <a:endParaRPr lang="ar-JO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067800" cy="5334000"/>
          </a:xfrm>
        </p:spPr>
        <p:txBody>
          <a:bodyPr>
            <a:normAutofit fontScale="85000" lnSpcReduction="20000"/>
          </a:bodyPr>
          <a:lstStyle/>
          <a:p>
            <a:pPr marL="633222" indent="-514350" algn="l" rtl="0">
              <a:spcBef>
                <a:spcPts val="0"/>
              </a:spcBef>
              <a:buAutoNum type="arabicParenR"/>
              <a:defRPr/>
            </a:pPr>
            <a:r>
              <a:rPr lang="en-US" sz="2800" dirty="0" smtClean="0"/>
              <a:t>Most patients can undergo dental extractions, </a:t>
            </a:r>
            <a:r>
              <a:rPr lang="en-US" sz="2800" dirty="0" err="1" smtClean="0"/>
              <a:t>arthrocentesis</a:t>
            </a:r>
            <a:r>
              <a:rPr lang="en-US" sz="2800" dirty="0" smtClean="0"/>
              <a:t>, biopsies, ophthalmic operations and diagnostic endoscopy without alteration of their regimen. For other invasive and surgical procedures, oral anticoagulation needs to be draw </a:t>
            </a:r>
          </a:p>
          <a:p>
            <a:pPr marL="633222" indent="-514350" algn="l" rtl="0">
              <a:spcBef>
                <a:spcPts val="0"/>
              </a:spcBef>
              <a:buAutoNum type="arabicParenR"/>
              <a:defRPr/>
            </a:pPr>
            <a:endParaRPr lang="en-US" sz="2800" dirty="0" smtClean="0"/>
          </a:p>
          <a:p>
            <a:pPr marL="633222" indent="-514350" algn="l" rtl="0">
              <a:spcBef>
                <a:spcPts val="0"/>
              </a:spcBef>
              <a:buAutoNum type="arabicParenR"/>
              <a:defRPr/>
            </a:pPr>
            <a:r>
              <a:rPr lang="en-US" sz="2800" dirty="0" smtClean="0"/>
              <a:t> Invasive surgery is generally safe (from major hemorrhagic complication) when the INR ~1.5.</a:t>
            </a:r>
          </a:p>
          <a:p>
            <a:pPr marL="633222" indent="-514350" algn="l" rtl="0">
              <a:spcBef>
                <a:spcPts val="0"/>
              </a:spcBef>
              <a:buAutoNum type="arabicParenR"/>
              <a:defRPr/>
            </a:pPr>
            <a:endParaRPr lang="en-US" sz="2800" dirty="0"/>
          </a:p>
          <a:p>
            <a:pPr marL="633222" indent="-514350" algn="l" rtl="0">
              <a:spcBef>
                <a:spcPts val="0"/>
              </a:spcBef>
              <a:buAutoNum type="arabicParenR"/>
              <a:defRPr/>
            </a:pPr>
            <a:r>
              <a:rPr lang="en-US" sz="2800" dirty="0" smtClean="0"/>
              <a:t> It takes approximately 4 days for the INR to reach 1.5 once oral anticoagulant is stopped preoperatively.</a:t>
            </a:r>
          </a:p>
          <a:p>
            <a:pPr marL="633222" indent="-514350" algn="l" rtl="0">
              <a:spcBef>
                <a:spcPts val="0"/>
              </a:spcBef>
              <a:buAutoNum type="arabicParenR"/>
              <a:defRPr/>
            </a:pPr>
            <a:endParaRPr lang="en-US" sz="2800" dirty="0" smtClean="0"/>
          </a:p>
          <a:p>
            <a:pPr marL="633222" indent="-514350" algn="l" rtl="0">
              <a:spcBef>
                <a:spcPts val="0"/>
              </a:spcBef>
              <a:buAutoNum type="arabicParenR"/>
              <a:defRPr/>
            </a:pPr>
            <a:r>
              <a:rPr lang="en-US" sz="2800" dirty="0" smtClean="0"/>
              <a:t>It takes approximately 3 days for the INR to reach 2.0 once oral anticoagulant is restarted postoperatively.</a:t>
            </a:r>
          </a:p>
          <a:p>
            <a:pPr marL="633222" indent="-514350" algn="l" rtl="0">
              <a:spcBef>
                <a:spcPts val="0"/>
              </a:spcBef>
              <a:buAutoNum type="arabicParenR"/>
              <a:defRPr/>
            </a:pPr>
            <a:endParaRPr lang="en-US" sz="2800" dirty="0" smtClean="0"/>
          </a:p>
          <a:p>
            <a:pPr marL="633222" indent="-514350" algn="l" rtl="0">
              <a:spcBef>
                <a:spcPts val="0"/>
              </a:spcBef>
              <a:buAutoNum type="arabicParenR"/>
              <a:defRPr/>
            </a:pPr>
            <a:r>
              <a:rPr lang="en-US" sz="2800" dirty="0" smtClean="0"/>
              <a:t> If oral anticoagulant is held 4 days pre-op and started immediately post-op, the patient is, in the mean time, without anticoagulation for 2 days (24 hours </a:t>
            </a:r>
            <a:r>
              <a:rPr lang="en-US" sz="2800" dirty="0" err="1" smtClean="0"/>
              <a:t>preop</a:t>
            </a:r>
            <a:r>
              <a:rPr lang="en-US" sz="2800" dirty="0" smtClean="0"/>
              <a:t> and 24 hours post-op</a:t>
            </a:r>
            <a:r>
              <a:rPr lang="en-US" dirty="0" smtClean="0"/>
              <a:t>).</a:t>
            </a:r>
          </a:p>
          <a:p>
            <a:pPr marL="438912" indent="-320040">
              <a:spcBef>
                <a:spcPts val="0"/>
              </a:spcBef>
              <a:buFont typeface="Wingdings 2"/>
              <a:buChar char=""/>
              <a:defRPr/>
            </a:pPr>
            <a:endParaRPr lang="ar-JO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Management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5257800"/>
          </a:xfrm>
        </p:spPr>
        <p:txBody>
          <a:bodyPr>
            <a:normAutofit fontScale="92500" lnSpcReduction="20000"/>
          </a:bodyPr>
          <a:lstStyle/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If INR pre-op is 2-3, stop oral anticoagulant 4 days prior </a:t>
            </a:r>
          </a:p>
          <a:p>
            <a:pPr marL="438912" indent="-320040" algn="l" rtl="0">
              <a:spcBef>
                <a:spcPts val="0"/>
              </a:spcBef>
              <a:buNone/>
              <a:defRPr/>
            </a:pPr>
            <a:r>
              <a:rPr lang="en-US" dirty="0" smtClean="0"/>
              <a:t>       to surgery (or longer if INR &gt; 3.0).</a:t>
            </a:r>
          </a:p>
          <a:p>
            <a:pPr marL="438912" indent="-320040" algn="l" rtl="0">
              <a:spcBef>
                <a:spcPts val="0"/>
              </a:spcBef>
              <a:buNone/>
              <a:defRPr/>
            </a:pPr>
            <a:r>
              <a:rPr lang="en-US" dirty="0" smtClean="0"/>
              <a:t> </a:t>
            </a:r>
          </a:p>
          <a:p>
            <a:pPr marL="438912" indent="-320040" algn="l" rtl="0">
              <a:spcBef>
                <a:spcPts val="0"/>
              </a:spcBef>
              <a:buNone/>
              <a:defRPr/>
            </a:pPr>
            <a:r>
              <a:rPr lang="en-US" sz="2100" dirty="0" smtClean="0">
                <a:solidFill>
                  <a:srgbClr val="FF0000"/>
                </a:solidFill>
              </a:rPr>
              <a:t>one day before: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Measure INR one day prior to surgery: if it is ≥ 1.7, give 1 mg vitamin K (SC) .</a:t>
            </a:r>
          </a:p>
          <a:p>
            <a:pPr marL="438912" indent="-320040" algn="l" rtl="0">
              <a:spcBef>
                <a:spcPts val="0"/>
              </a:spcBef>
              <a:buNone/>
              <a:defRPr/>
            </a:pPr>
            <a:endParaRPr lang="en-US" dirty="0" smtClean="0"/>
          </a:p>
          <a:p>
            <a:pPr marL="438912" indent="-320040" algn="l" rtl="0">
              <a:spcBef>
                <a:spcPts val="0"/>
              </a:spcBef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Day of surgery :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If on the day of surgery the INR is 1.3-1.7, administer 1 unit of fresh frozen plasma and administer 2 units if the INR is 1.7-2.0.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endParaRPr lang="en-US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The following approaches can be used: administer full-dose anticoagulation with IV </a:t>
            </a:r>
            <a:r>
              <a:rPr lang="en-US" dirty="0" err="1" smtClean="0"/>
              <a:t>unfractionated</a:t>
            </a:r>
            <a:r>
              <a:rPr lang="en-US" dirty="0" smtClean="0"/>
              <a:t> heparin (UFH); administer full-dose anticoagulation with LMWH; or administer prophylactic doses of UFH or LMWH.</a:t>
            </a:r>
          </a:p>
          <a:p>
            <a:pPr marL="438912" indent="-320040">
              <a:spcBef>
                <a:spcPts val="0"/>
              </a:spcBef>
              <a:buFont typeface="Wingdings 2"/>
              <a:buChar char=""/>
              <a:defRPr/>
            </a:pPr>
            <a:endParaRPr lang="ar-JO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Pre-medication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5257800"/>
          </a:xfrm>
        </p:spPr>
        <p:txBody>
          <a:bodyPr/>
          <a:lstStyle/>
          <a:p>
            <a:pPr algn="l" rtl="0"/>
            <a:r>
              <a:rPr lang="en-US" dirty="0" smtClean="0">
                <a:cs typeface="Tahoma" pitchFamily="34" charset="0"/>
              </a:rPr>
              <a:t>Pre-medication is the administration of </a:t>
            </a:r>
            <a:r>
              <a:rPr lang="en-US" u="sng" dirty="0" smtClean="0">
                <a:cs typeface="Tahoma" pitchFamily="34" charset="0"/>
              </a:rPr>
              <a:t>drugs</a:t>
            </a:r>
            <a:r>
              <a:rPr lang="en-US" dirty="0" smtClean="0">
                <a:cs typeface="Tahoma" pitchFamily="34" charset="0"/>
              </a:rPr>
              <a:t>  </a:t>
            </a:r>
            <a:r>
              <a:rPr lang="en-US" u="sng" dirty="0" smtClean="0">
                <a:solidFill>
                  <a:schemeClr val="tx2"/>
                </a:solidFill>
                <a:cs typeface="Tahoma" pitchFamily="34" charset="0"/>
              </a:rPr>
              <a:t>before anesthesia</a:t>
            </a:r>
            <a:r>
              <a:rPr lang="en-US" dirty="0" smtClean="0">
                <a:cs typeface="Tahoma" pitchFamily="34" charset="0"/>
              </a:rPr>
              <a:t>.</a:t>
            </a:r>
          </a:p>
          <a:p>
            <a:pPr algn="l" rtl="0">
              <a:buNone/>
            </a:pPr>
            <a:r>
              <a:rPr lang="en-US" dirty="0" smtClean="0">
                <a:cs typeface="Tahoma" pitchFamily="34" charset="0"/>
              </a:rPr>
              <a:t> </a:t>
            </a:r>
          </a:p>
          <a:p>
            <a:pPr algn="l" rtl="0"/>
            <a:r>
              <a:rPr lang="en-US" dirty="0" smtClean="0">
                <a:cs typeface="Tahoma" pitchFamily="34" charset="0"/>
              </a:rPr>
              <a:t>Pre-medication is used to prepare the patient for anesthesia and to help provide optimal conditions for surgery.</a:t>
            </a:r>
            <a:endParaRPr lang="ar-JO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Premedication used for the following reasons: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Reduction of  </a:t>
            </a:r>
            <a:r>
              <a:rPr lang="en-US" b="1" dirty="0" smtClean="0">
                <a:solidFill>
                  <a:schemeClr val="tx2"/>
                </a:solidFill>
              </a:rPr>
              <a:t>anxiety and pain.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Promotion of  </a:t>
            </a:r>
            <a:r>
              <a:rPr lang="en-US" b="1" dirty="0" smtClean="0">
                <a:solidFill>
                  <a:schemeClr val="tx2"/>
                </a:solidFill>
              </a:rPr>
              <a:t>amnesia.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Reduction of  </a:t>
            </a:r>
            <a:r>
              <a:rPr lang="en-US" b="1" dirty="0" smtClean="0">
                <a:solidFill>
                  <a:schemeClr val="tx2"/>
                </a:solidFill>
              </a:rPr>
              <a:t>secretions.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Reduction of volume and pH of gastric contents (to avoid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  </a:t>
            </a:r>
            <a:r>
              <a:rPr lang="en-US" b="1" dirty="0" err="1" smtClean="0">
                <a:solidFill>
                  <a:schemeClr val="tx2"/>
                </a:solidFill>
              </a:rPr>
              <a:t>Mendelson’s</a:t>
            </a:r>
            <a:r>
              <a:rPr lang="en-US" b="1" dirty="0" smtClean="0">
                <a:solidFill>
                  <a:schemeClr val="tx2"/>
                </a:solidFill>
              </a:rPr>
              <a:t> Syndrome</a:t>
            </a:r>
            <a:r>
              <a:rPr lang="en-US" dirty="0" smtClean="0"/>
              <a:t>).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Reduction of postoperative  </a:t>
            </a:r>
            <a:r>
              <a:rPr lang="en-US" b="1" dirty="0" smtClean="0">
                <a:solidFill>
                  <a:schemeClr val="tx2"/>
                </a:solidFill>
              </a:rPr>
              <a:t>nausea and vomiting.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Enhancing the hypnotic effects of  </a:t>
            </a:r>
            <a:r>
              <a:rPr lang="en-US" b="1" dirty="0" smtClean="0">
                <a:solidFill>
                  <a:schemeClr val="tx2"/>
                </a:solidFill>
              </a:rPr>
              <a:t>general anesthesia.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Reduction of vagal reflexes to  </a:t>
            </a:r>
            <a:r>
              <a:rPr lang="en-US" b="1" dirty="0" smtClean="0">
                <a:solidFill>
                  <a:schemeClr val="tx2"/>
                </a:solidFill>
              </a:rPr>
              <a:t>intubation.</a:t>
            </a:r>
            <a:endParaRPr lang="en-US" dirty="0" smtClean="0">
              <a:solidFill>
                <a:schemeClr val="tx2"/>
              </a:solidFill>
            </a:endParaRP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Specific indications, e.g. prevention of </a:t>
            </a:r>
            <a:r>
              <a:rPr lang="en-US" b="1" dirty="0" smtClean="0">
                <a:solidFill>
                  <a:schemeClr val="tx2"/>
                </a:solidFill>
              </a:rPr>
              <a:t>infective endocarditis</a:t>
            </a:r>
            <a:endParaRPr lang="ar-JO" b="1" dirty="0" smtClean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Premedication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l" rtl="0"/>
            <a:endParaRPr lang="en-US" dirty="0" smtClean="0">
              <a:cs typeface="Tahoma" pitchFamily="34" charset="0"/>
            </a:endParaRPr>
          </a:p>
          <a:p>
            <a:pPr algn="l" rtl="0"/>
            <a:r>
              <a:rPr lang="en-US" dirty="0" smtClean="0">
                <a:cs typeface="Tahoma" pitchFamily="34" charset="0"/>
              </a:rPr>
              <a:t>Premedication is usually given </a:t>
            </a:r>
            <a:r>
              <a:rPr lang="en-US" b="1" u="sng" dirty="0" smtClean="0">
                <a:cs typeface="Tahoma" pitchFamily="34" charset="0"/>
              </a:rPr>
              <a:t>1-3 hours</a:t>
            </a:r>
            <a:r>
              <a:rPr lang="en-US" b="1" dirty="0" smtClean="0">
                <a:cs typeface="Tahoma" pitchFamily="34" charset="0"/>
              </a:rPr>
              <a:t> </a:t>
            </a:r>
            <a:r>
              <a:rPr lang="en-US" dirty="0" smtClean="0">
                <a:cs typeface="Tahoma" pitchFamily="34" charset="0"/>
              </a:rPr>
              <a:t>preoperatively. </a:t>
            </a:r>
          </a:p>
          <a:p>
            <a:pPr algn="l" rtl="0"/>
            <a:endParaRPr lang="en-US" b="1" dirty="0" smtClean="0">
              <a:cs typeface="Tahoma" pitchFamily="34" charset="0"/>
            </a:endParaRPr>
          </a:p>
          <a:p>
            <a:pPr algn="l" rtl="0"/>
            <a:r>
              <a:rPr lang="en-US" b="1" dirty="0" smtClean="0">
                <a:solidFill>
                  <a:schemeClr val="tx2"/>
                </a:solidFill>
                <a:cs typeface="Tahoma" pitchFamily="34" charset="0"/>
              </a:rPr>
              <a:t>Topical anesthetic creams </a:t>
            </a:r>
            <a:r>
              <a:rPr lang="en-US" b="1" dirty="0" smtClean="0">
                <a:cs typeface="Tahoma" pitchFamily="34" charset="0"/>
              </a:rPr>
              <a:t>a</a:t>
            </a:r>
            <a:r>
              <a:rPr lang="en-US" dirty="0" smtClean="0">
                <a:cs typeface="Tahoma" pitchFamily="34" charset="0"/>
              </a:rPr>
              <a:t>re often prescribed for children before </a:t>
            </a:r>
            <a:r>
              <a:rPr lang="en-US" dirty="0" err="1" smtClean="0">
                <a:cs typeface="Tahoma" pitchFamily="34" charset="0"/>
              </a:rPr>
              <a:t>cannulation</a:t>
            </a:r>
            <a:r>
              <a:rPr lang="en-US" dirty="0" smtClean="0">
                <a:cs typeface="Tahoma" pitchFamily="34" charset="0"/>
              </a:rPr>
              <a:t>.</a:t>
            </a:r>
            <a:endParaRPr lang="ar-JO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Taking Prescribed Medications and Premedication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5257800"/>
          </a:xfrm>
        </p:spPr>
        <p:txBody>
          <a:bodyPr>
            <a:normAutofit/>
          </a:bodyPr>
          <a:lstStyle/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Prescribed medications, especially pre-medication can be taken within the </a:t>
            </a:r>
            <a:r>
              <a:rPr lang="en-US" b="1" dirty="0" smtClean="0">
                <a:solidFill>
                  <a:schemeClr val="tx2"/>
                </a:solidFill>
              </a:rPr>
              <a:t>2 hours prior </a:t>
            </a:r>
            <a:r>
              <a:rPr lang="en-US" dirty="0" smtClean="0"/>
              <a:t>to surgery with a small drink of water </a:t>
            </a:r>
            <a:r>
              <a:rPr lang="en-US" b="1" dirty="0" smtClean="0">
                <a:solidFill>
                  <a:schemeClr val="tx2"/>
                </a:solidFill>
              </a:rPr>
              <a:t>(&lt;30 ml).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endParaRPr lang="en-US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Some medications may be omitted prior to surgery as a result of other protocols e.g. </a:t>
            </a:r>
            <a:r>
              <a:rPr lang="en-US" dirty="0" smtClean="0">
                <a:solidFill>
                  <a:schemeClr val="tx2"/>
                </a:solidFill>
              </a:rPr>
              <a:t>ACE inhibitors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chemeClr val="tx2"/>
                </a:solidFill>
              </a:rPr>
              <a:t>warfarin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oral </a:t>
            </a:r>
            <a:r>
              <a:rPr lang="en-US" dirty="0" err="1" smtClean="0">
                <a:solidFill>
                  <a:schemeClr val="tx2"/>
                </a:solidFill>
              </a:rPr>
              <a:t>hypoglycaemic</a:t>
            </a:r>
            <a:r>
              <a:rPr lang="en-US" dirty="0" smtClean="0">
                <a:solidFill>
                  <a:schemeClr val="tx2"/>
                </a:solidFill>
              </a:rPr>
              <a:t> agents</a:t>
            </a:r>
            <a:r>
              <a:rPr lang="en-US" dirty="0" smtClean="0"/>
              <a:t>.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endParaRPr lang="en-US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>
                <a:solidFill>
                  <a:schemeClr val="tx2"/>
                </a:solidFill>
              </a:rPr>
              <a:t>Analgesic drugs </a:t>
            </a:r>
            <a:r>
              <a:rPr lang="en-US" dirty="0" smtClean="0"/>
              <a:t>should </a:t>
            </a:r>
            <a:r>
              <a:rPr lang="en-US" b="1" dirty="0" smtClean="0"/>
              <a:t>not</a:t>
            </a:r>
            <a:r>
              <a:rPr lang="en-US" dirty="0" smtClean="0"/>
              <a:t> normally be omitted due to fasting as pain may prolong gastric emptying times.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Premedication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8839200" cy="5334000"/>
          </a:xfrm>
        </p:spPr>
        <p:txBody>
          <a:bodyPr>
            <a:normAutofit lnSpcReduction="10000"/>
          </a:bodyPr>
          <a:lstStyle/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The practice of premedication has changed substantially in recent years. 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The use of strongly sedative drugs, e.g. </a:t>
            </a:r>
            <a:r>
              <a:rPr lang="en-US" b="1" dirty="0" smtClean="0">
                <a:solidFill>
                  <a:schemeClr val="tx2"/>
                </a:solidFill>
              </a:rPr>
              <a:t>morphine</a:t>
            </a:r>
            <a:r>
              <a:rPr lang="en-US" dirty="0" smtClean="0"/>
              <a:t> and </a:t>
            </a:r>
            <a:r>
              <a:rPr lang="en-US" b="1" dirty="0" err="1" smtClean="0">
                <a:solidFill>
                  <a:schemeClr val="tx2"/>
                </a:solidFill>
              </a:rPr>
              <a:t>hyoscine</a:t>
            </a:r>
            <a:r>
              <a:rPr lang="en-US" dirty="0" smtClean="0"/>
              <a:t>, to aid smooth induction and reduce salivation has been abandoned with:</a:t>
            </a:r>
          </a:p>
          <a:p>
            <a:pPr marL="514350" indent="-514350" algn="l" rtl="0">
              <a:spcBef>
                <a:spcPts val="0"/>
              </a:spcBef>
              <a:buFont typeface="Wingdings 2"/>
              <a:buAutoNum type="arabicParenR"/>
              <a:defRPr/>
            </a:pPr>
            <a:r>
              <a:rPr lang="en-US" dirty="0" smtClean="0"/>
              <a:t>The advent of modern intravenous and inhalational anesthetic agents, which fewer side-effects and faster action</a:t>
            </a:r>
          </a:p>
          <a:p>
            <a:pPr marL="514350" indent="-514350" algn="l" rtl="0">
              <a:spcBef>
                <a:spcPts val="0"/>
              </a:spcBef>
              <a:buFont typeface="Arial" pitchFamily="34" charset="0"/>
              <a:buAutoNum type="arabicParenR"/>
              <a:defRPr/>
            </a:pPr>
            <a:r>
              <a:rPr lang="en-US" dirty="0" smtClean="0"/>
              <a:t>Increasing use of day-case surgery</a:t>
            </a:r>
          </a:p>
          <a:p>
            <a:pPr marL="514350" indent="-514350" algn="l" rtl="0">
              <a:spcBef>
                <a:spcPts val="0"/>
              </a:spcBef>
              <a:buFont typeface="Arial" pitchFamily="34" charset="0"/>
              <a:buAutoNum type="arabicParenR"/>
              <a:defRPr/>
            </a:pPr>
            <a:r>
              <a:rPr lang="en-US" dirty="0" smtClean="0"/>
              <a:t>Same-day admissions – patients often do not find a bed until just before surgery</a:t>
            </a:r>
          </a:p>
          <a:p>
            <a:pPr marL="514350" indent="-514350" algn="l" rtl="0">
              <a:spcBef>
                <a:spcPts val="0"/>
              </a:spcBef>
              <a:buFont typeface="Wingdings 2"/>
              <a:buAutoNum type="arabicParenR"/>
              <a:defRPr/>
            </a:pPr>
            <a:r>
              <a:rPr lang="en-US" dirty="0" smtClean="0"/>
              <a:t>Changes to the surgical list, making the timing of drug delivery difficult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5257800"/>
          </a:xfrm>
        </p:spPr>
        <p:txBody>
          <a:bodyPr>
            <a:normAutofit/>
          </a:bodyPr>
          <a:lstStyle/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The choice of drugs used for premedication depends on the </a:t>
            </a:r>
            <a:r>
              <a:rPr lang="en-US" b="1" dirty="0" smtClean="0"/>
              <a:t>procedure, patient and anesthetic technique.</a:t>
            </a:r>
          </a:p>
          <a:p>
            <a:pPr marL="438912" indent="-320040" algn="l" rtl="0">
              <a:spcBef>
                <a:spcPts val="0"/>
              </a:spcBef>
              <a:buNone/>
              <a:defRPr/>
            </a:pPr>
            <a:endParaRPr lang="en-US" b="1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Some patients prefer not to have premedication.</a:t>
            </a:r>
          </a:p>
          <a:p>
            <a:pPr marL="438912" indent="-320040" algn="l" rtl="0">
              <a:spcBef>
                <a:spcPts val="0"/>
              </a:spcBef>
              <a:buNone/>
              <a:defRPr/>
            </a:pPr>
            <a:endParaRPr lang="en-US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Potential benefits may be outweighed by potential problems especially with day-case surgery. </a:t>
            </a:r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endParaRPr lang="en-US" dirty="0" smtClean="0"/>
          </a:p>
          <a:p>
            <a:pPr marL="438912" indent="-320040" algn="l" rtl="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Reviews found no evidence of a difference in time to discharge from hospital following adult day surgery in patients who received anxiolytic premedication.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Premedication for </a:t>
            </a:r>
            <a:r>
              <a:rPr lang="en-US" sz="6600" dirty="0" smtClean="0"/>
              <a:t>anxiety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5257800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>
                <a:solidFill>
                  <a:schemeClr val="tx2"/>
                </a:solidFill>
                <a:cs typeface="Tahoma" pitchFamily="34" charset="0"/>
              </a:rPr>
              <a:t>Benzodiazepines</a:t>
            </a:r>
            <a:r>
              <a:rPr lang="en-US" dirty="0" smtClean="0">
                <a:cs typeface="Tahoma" pitchFamily="34" charset="0"/>
              </a:rPr>
              <a:t> are ideal agents to reduce anxiety. They provide anterograde amnesia and light sedation.</a:t>
            </a:r>
          </a:p>
          <a:p>
            <a:pPr algn="l" rtl="0"/>
            <a:endParaRPr lang="en-US" dirty="0" smtClean="0">
              <a:cs typeface="Tahoma" pitchFamily="34" charset="0"/>
            </a:endParaRPr>
          </a:p>
          <a:p>
            <a:pPr algn="l" rtl="0"/>
            <a:r>
              <a:rPr lang="en-US" dirty="0" smtClean="0">
                <a:cs typeface="Tahoma" pitchFamily="34" charset="0"/>
              </a:rPr>
              <a:t>Relieving anxiety and sedation may also be achieved by </a:t>
            </a:r>
            <a:r>
              <a:rPr lang="en-US" b="1" dirty="0" smtClean="0">
                <a:solidFill>
                  <a:schemeClr val="tx2"/>
                </a:solidFill>
                <a:cs typeface="Tahoma" pitchFamily="34" charset="0"/>
              </a:rPr>
              <a:t>morphine, </a:t>
            </a:r>
            <a:r>
              <a:rPr lang="en-US" b="1" dirty="0" err="1" smtClean="0">
                <a:solidFill>
                  <a:schemeClr val="tx2"/>
                </a:solidFill>
                <a:cs typeface="Tahoma" pitchFamily="34" charset="0"/>
              </a:rPr>
              <a:t>pethidine</a:t>
            </a:r>
            <a:r>
              <a:rPr lang="en-US" b="1" dirty="0" smtClean="0">
                <a:solidFill>
                  <a:schemeClr val="tx2"/>
                </a:solidFill>
                <a:cs typeface="Tahoma" pitchFamily="34" charset="0"/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  <a:cs typeface="Tahoma" pitchFamily="34" charset="0"/>
              </a:rPr>
              <a:t>fentanyl</a:t>
            </a:r>
            <a:r>
              <a:rPr lang="en-US" b="1" dirty="0" smtClean="0">
                <a:solidFill>
                  <a:schemeClr val="tx2"/>
                </a:solidFill>
                <a:cs typeface="Tahoma" pitchFamily="34" charset="0"/>
              </a:rPr>
              <a:t> citrate</a:t>
            </a:r>
            <a:r>
              <a:rPr lang="en-US" dirty="0" smtClean="0">
                <a:cs typeface="Tahoma" pitchFamily="34" charset="0"/>
              </a:rPr>
              <a:t>.</a:t>
            </a:r>
            <a:endParaRPr lang="en-US" b="1" dirty="0" smtClean="0">
              <a:cs typeface="Tahoma" pitchFamily="34" charset="0"/>
            </a:endParaRPr>
          </a:p>
          <a:p>
            <a:pPr algn="l" rtl="0"/>
            <a:endParaRPr lang="en-US" b="1" dirty="0" smtClean="0">
              <a:cs typeface="Tahoma" pitchFamily="34" charset="0"/>
            </a:endParaRPr>
          </a:p>
          <a:p>
            <a:pPr algn="l" rtl="0"/>
            <a:r>
              <a:rPr lang="en-US" dirty="0" smtClean="0">
                <a:cs typeface="Tahoma" pitchFamily="34" charset="0"/>
              </a:rPr>
              <a:t>In children, </a:t>
            </a:r>
            <a:r>
              <a:rPr lang="en-US" b="1" dirty="0" smtClean="0">
                <a:solidFill>
                  <a:schemeClr val="tx2"/>
                </a:solidFill>
                <a:cs typeface="Tahoma" pitchFamily="34" charset="0"/>
              </a:rPr>
              <a:t>oral antihistamines </a:t>
            </a:r>
            <a:r>
              <a:rPr lang="en-US" dirty="0" smtClean="0">
                <a:cs typeface="Tahoma" pitchFamily="34" charset="0"/>
              </a:rPr>
              <a:t>e.g.</a:t>
            </a:r>
            <a:r>
              <a:rPr lang="en-US" b="1" dirty="0" smtClean="0">
                <a:solidFill>
                  <a:schemeClr val="tx2"/>
                </a:solidFill>
                <a:cs typeface="Tahoma" pitchFamily="34" charset="0"/>
              </a:rPr>
              <a:t> </a:t>
            </a:r>
            <a:r>
              <a:rPr lang="en-US" b="1" dirty="0" err="1" smtClean="0">
                <a:solidFill>
                  <a:schemeClr val="tx2"/>
                </a:solidFill>
                <a:cs typeface="Tahoma" pitchFamily="34" charset="0"/>
              </a:rPr>
              <a:t>alimemazine</a:t>
            </a:r>
            <a:r>
              <a:rPr lang="en-US" b="1" dirty="0" smtClean="0">
                <a:solidFill>
                  <a:schemeClr val="tx2"/>
                </a:solidFill>
                <a:cs typeface="Tahoma" pitchFamily="34" charset="0"/>
              </a:rPr>
              <a:t>.</a:t>
            </a:r>
          </a:p>
          <a:p>
            <a:pPr algn="l" rt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Premedication for </a:t>
            </a:r>
            <a:r>
              <a:rPr lang="en-US" sz="6600" dirty="0" smtClean="0"/>
              <a:t>amnesia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5257800"/>
          </a:xfrm>
        </p:spPr>
        <p:txBody>
          <a:bodyPr/>
          <a:lstStyle/>
          <a:p>
            <a:pPr algn="l" rtl="0"/>
            <a:r>
              <a:rPr lang="en-US" dirty="0" smtClean="0">
                <a:cs typeface="Tahoma" pitchFamily="34" charset="0"/>
              </a:rPr>
              <a:t>Especially useful in the </a:t>
            </a:r>
            <a:r>
              <a:rPr lang="en-US" i="1" u="sng" dirty="0" smtClean="0">
                <a:cs typeface="Tahoma" pitchFamily="34" charset="0"/>
              </a:rPr>
              <a:t>young age group</a:t>
            </a:r>
            <a:r>
              <a:rPr lang="en-US" i="1" dirty="0" smtClean="0">
                <a:cs typeface="Tahoma" pitchFamily="34" charset="0"/>
              </a:rPr>
              <a:t> </a:t>
            </a:r>
            <a:r>
              <a:rPr lang="en-US" dirty="0" smtClean="0">
                <a:cs typeface="Tahoma" pitchFamily="34" charset="0"/>
              </a:rPr>
              <a:t>or those having repeated </a:t>
            </a:r>
            <a:r>
              <a:rPr lang="en-US" b="1" dirty="0" smtClean="0">
                <a:solidFill>
                  <a:schemeClr val="tx2"/>
                </a:solidFill>
                <a:cs typeface="Tahoma" pitchFamily="34" charset="0"/>
              </a:rPr>
              <a:t>general anesthetics.</a:t>
            </a:r>
          </a:p>
          <a:p>
            <a:pPr algn="l" rtl="0"/>
            <a:endParaRPr lang="en-US" b="1" dirty="0" smtClean="0">
              <a:cs typeface="Tahoma" pitchFamily="34" charset="0"/>
            </a:endParaRPr>
          </a:p>
          <a:p>
            <a:pPr algn="l" rtl="0"/>
            <a:r>
              <a:rPr lang="en-US" dirty="0" smtClean="0">
                <a:cs typeface="Tahoma" pitchFamily="34" charset="0"/>
              </a:rPr>
              <a:t>The most effective agents are </a:t>
            </a:r>
            <a:r>
              <a:rPr lang="en-US" b="1" dirty="0" err="1" smtClean="0">
                <a:solidFill>
                  <a:schemeClr val="tx2"/>
                </a:solidFill>
                <a:cs typeface="Tahoma" pitchFamily="34" charset="0"/>
              </a:rPr>
              <a:t>lorazepam</a:t>
            </a:r>
            <a:r>
              <a:rPr lang="en-US" dirty="0" smtClean="0">
                <a:cs typeface="Tahoma" pitchFamily="34" charset="0"/>
              </a:rPr>
              <a:t> and </a:t>
            </a:r>
            <a:r>
              <a:rPr lang="en-US" b="1" dirty="0" err="1" smtClean="0">
                <a:solidFill>
                  <a:schemeClr val="tx2"/>
                </a:solidFill>
                <a:cs typeface="Tahoma" pitchFamily="34" charset="0"/>
              </a:rPr>
              <a:t>midazolam</a:t>
            </a:r>
            <a:r>
              <a:rPr lang="en-US" b="1" dirty="0" smtClean="0">
                <a:solidFill>
                  <a:schemeClr val="tx2"/>
                </a:solidFill>
                <a:cs typeface="Tahoma" pitchFamily="34" charset="0"/>
              </a:rPr>
              <a:t>.</a:t>
            </a:r>
            <a:endParaRPr lang="en-US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550</TotalTime>
  <Words>654</Words>
  <Application>Microsoft Office PowerPoint</Application>
  <PresentationFormat>On-screen Show (4:3)</PresentationFormat>
  <Paragraphs>107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Median</vt:lpstr>
      <vt:lpstr>Pre-operative    Pre - medication</vt:lpstr>
      <vt:lpstr>Pre-medication</vt:lpstr>
      <vt:lpstr>Premedication used for the following reasons:</vt:lpstr>
      <vt:lpstr>Premedication</vt:lpstr>
      <vt:lpstr>Taking Prescribed Medications and Premedication</vt:lpstr>
      <vt:lpstr>Premedication</vt:lpstr>
      <vt:lpstr>Slide 7</vt:lpstr>
      <vt:lpstr>Premedication for anxiety</vt:lpstr>
      <vt:lpstr>Premedication for amnesia</vt:lpstr>
      <vt:lpstr>Premedication for analgesia</vt:lpstr>
      <vt:lpstr>Premedication for Antivagal effects</vt:lpstr>
      <vt:lpstr>Premedication for antiemetics</vt:lpstr>
      <vt:lpstr>Preoperative management of Anticoagulation</vt:lpstr>
      <vt:lpstr>Slide 14</vt:lpstr>
      <vt:lpstr>Management recommendations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Preoperative Evaluation And Preparation For Anesthesia  part (2)  </dc:title>
  <dc:creator>CHANGE_ME1</dc:creator>
  <cp:lastModifiedBy>KYU</cp:lastModifiedBy>
  <cp:revision>45</cp:revision>
  <dcterms:created xsi:type="dcterms:W3CDTF">2011-12-25T16:43:29Z</dcterms:created>
  <dcterms:modified xsi:type="dcterms:W3CDTF">2012-04-16T11:04:02Z</dcterms:modified>
</cp:coreProperties>
</file>